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98"/>
  </p:notesMasterIdLst>
  <p:sldIdLst>
    <p:sldId id="346" r:id="rId2"/>
    <p:sldId id="4408" r:id="rId3"/>
    <p:sldId id="4409" r:id="rId4"/>
    <p:sldId id="4410" r:id="rId5"/>
    <p:sldId id="4411" r:id="rId6"/>
    <p:sldId id="4413" r:id="rId7"/>
    <p:sldId id="4412" r:id="rId8"/>
    <p:sldId id="4414" r:id="rId9"/>
    <p:sldId id="4415" r:id="rId10"/>
    <p:sldId id="4417" r:id="rId11"/>
    <p:sldId id="4421" r:id="rId12"/>
    <p:sldId id="4427" r:id="rId13"/>
    <p:sldId id="4428" r:id="rId14"/>
    <p:sldId id="4429" r:id="rId15"/>
    <p:sldId id="4419" r:id="rId16"/>
    <p:sldId id="4435" r:id="rId17"/>
    <p:sldId id="4436" r:id="rId18"/>
    <p:sldId id="4438" r:id="rId19"/>
    <p:sldId id="4439" r:id="rId20"/>
    <p:sldId id="4444" r:id="rId21"/>
    <p:sldId id="4445" r:id="rId22"/>
    <p:sldId id="4447" r:id="rId23"/>
    <p:sldId id="4432" r:id="rId24"/>
    <p:sldId id="3259" r:id="rId25"/>
    <p:sldId id="3169" r:id="rId26"/>
    <p:sldId id="3162" r:id="rId27"/>
    <p:sldId id="3175" r:id="rId28"/>
    <p:sldId id="3174" r:id="rId29"/>
    <p:sldId id="3176" r:id="rId30"/>
    <p:sldId id="3177" r:id="rId31"/>
    <p:sldId id="3178" r:id="rId32"/>
    <p:sldId id="3179" r:id="rId33"/>
    <p:sldId id="3163" r:id="rId34"/>
    <p:sldId id="3181" r:id="rId35"/>
    <p:sldId id="3182" r:id="rId36"/>
    <p:sldId id="3183" r:id="rId37"/>
    <p:sldId id="3184" r:id="rId38"/>
    <p:sldId id="3164" r:id="rId39"/>
    <p:sldId id="3187" r:id="rId40"/>
    <p:sldId id="3188" r:id="rId41"/>
    <p:sldId id="3190" r:id="rId42"/>
    <p:sldId id="3165" r:id="rId43"/>
    <p:sldId id="4338" r:id="rId44"/>
    <p:sldId id="3028" r:id="rId45"/>
    <p:sldId id="3027" r:id="rId46"/>
    <p:sldId id="3029" r:id="rId47"/>
    <p:sldId id="3030" r:id="rId48"/>
    <p:sldId id="3031" r:id="rId49"/>
    <p:sldId id="3032" r:id="rId50"/>
    <p:sldId id="3033" r:id="rId51"/>
    <p:sldId id="3034" r:id="rId52"/>
    <p:sldId id="3010" r:id="rId53"/>
    <p:sldId id="3038" r:id="rId54"/>
    <p:sldId id="3035" r:id="rId55"/>
    <p:sldId id="3036" r:id="rId56"/>
    <p:sldId id="3037" r:id="rId57"/>
    <p:sldId id="3011" r:id="rId58"/>
    <p:sldId id="3039" r:id="rId59"/>
    <p:sldId id="3040" r:id="rId60"/>
    <p:sldId id="2998" r:id="rId61"/>
    <p:sldId id="2999" r:id="rId62"/>
    <p:sldId id="4396" r:id="rId63"/>
    <p:sldId id="4398" r:id="rId64"/>
    <p:sldId id="4406" r:id="rId65"/>
    <p:sldId id="4449" r:id="rId66"/>
    <p:sldId id="4450" r:id="rId67"/>
    <p:sldId id="4451" r:id="rId68"/>
    <p:sldId id="4452" r:id="rId69"/>
    <p:sldId id="4453" r:id="rId70"/>
    <p:sldId id="4454" r:id="rId71"/>
    <p:sldId id="4455" r:id="rId72"/>
    <p:sldId id="4456" r:id="rId73"/>
    <p:sldId id="4457" r:id="rId74"/>
    <p:sldId id="4458" r:id="rId75"/>
    <p:sldId id="4459" r:id="rId76"/>
    <p:sldId id="4460" r:id="rId77"/>
    <p:sldId id="4461" r:id="rId78"/>
    <p:sldId id="4462" r:id="rId79"/>
    <p:sldId id="4463" r:id="rId80"/>
    <p:sldId id="4464" r:id="rId81"/>
    <p:sldId id="4465" r:id="rId82"/>
    <p:sldId id="4466" r:id="rId83"/>
    <p:sldId id="4467" r:id="rId84"/>
    <p:sldId id="4468" r:id="rId85"/>
    <p:sldId id="4433" r:id="rId86"/>
    <p:sldId id="4469" r:id="rId87"/>
    <p:sldId id="4478" r:id="rId88"/>
    <p:sldId id="4479" r:id="rId89"/>
    <p:sldId id="4480" r:id="rId90"/>
    <p:sldId id="4481" r:id="rId91"/>
    <p:sldId id="4482" r:id="rId92"/>
    <p:sldId id="4483" r:id="rId93"/>
    <p:sldId id="4484" r:id="rId94"/>
    <p:sldId id="4485" r:id="rId95"/>
    <p:sldId id="4486" r:id="rId96"/>
    <p:sldId id="4487" r:id="rId97"/>
    <p:sldId id="4561" r:id="rId98"/>
    <p:sldId id="4562" r:id="rId99"/>
    <p:sldId id="4570" r:id="rId100"/>
    <p:sldId id="4563" r:id="rId101"/>
    <p:sldId id="4564" r:id="rId102"/>
    <p:sldId id="4565" r:id="rId103"/>
    <p:sldId id="4566" r:id="rId104"/>
    <p:sldId id="4567" r:id="rId105"/>
    <p:sldId id="4568" r:id="rId106"/>
    <p:sldId id="4488" r:id="rId107"/>
    <p:sldId id="4489" r:id="rId108"/>
    <p:sldId id="4490" r:id="rId109"/>
    <p:sldId id="4571" r:id="rId110"/>
    <p:sldId id="4491" r:id="rId111"/>
    <p:sldId id="4492" r:id="rId112"/>
    <p:sldId id="4493" r:id="rId113"/>
    <p:sldId id="4494" r:id="rId114"/>
    <p:sldId id="4495" r:id="rId115"/>
    <p:sldId id="4496" r:id="rId116"/>
    <p:sldId id="4497" r:id="rId117"/>
    <p:sldId id="4498" r:id="rId118"/>
    <p:sldId id="4499" r:id="rId119"/>
    <p:sldId id="4500" r:id="rId120"/>
    <p:sldId id="4501" r:id="rId121"/>
    <p:sldId id="4502" r:id="rId122"/>
    <p:sldId id="4390" r:id="rId123"/>
    <p:sldId id="4503" r:id="rId124"/>
    <p:sldId id="4504" r:id="rId125"/>
    <p:sldId id="4505" r:id="rId126"/>
    <p:sldId id="4506" r:id="rId127"/>
    <p:sldId id="4507" r:id="rId128"/>
    <p:sldId id="4508" r:id="rId129"/>
    <p:sldId id="4509" r:id="rId130"/>
    <p:sldId id="4510" r:id="rId131"/>
    <p:sldId id="3834" r:id="rId132"/>
    <p:sldId id="3833" r:id="rId133"/>
    <p:sldId id="3838" r:id="rId134"/>
    <p:sldId id="3839" r:id="rId135"/>
    <p:sldId id="3840" r:id="rId136"/>
    <p:sldId id="3841" r:id="rId137"/>
    <p:sldId id="3842" r:id="rId138"/>
    <p:sldId id="3843" r:id="rId139"/>
    <p:sldId id="3844" r:id="rId140"/>
    <p:sldId id="4511" r:id="rId141"/>
    <p:sldId id="4512" r:id="rId142"/>
    <p:sldId id="4470" r:id="rId143"/>
    <p:sldId id="4472" r:id="rId144"/>
    <p:sldId id="4475" r:id="rId145"/>
    <p:sldId id="4473" r:id="rId146"/>
    <p:sldId id="4474" r:id="rId147"/>
    <p:sldId id="4513" r:id="rId148"/>
    <p:sldId id="4514" r:id="rId149"/>
    <p:sldId id="4515" r:id="rId150"/>
    <p:sldId id="4516" r:id="rId151"/>
    <p:sldId id="4517" r:id="rId152"/>
    <p:sldId id="4518" r:id="rId153"/>
    <p:sldId id="4519" r:id="rId154"/>
    <p:sldId id="4397" r:id="rId155"/>
    <p:sldId id="4520" r:id="rId156"/>
    <p:sldId id="4521" r:id="rId157"/>
    <p:sldId id="4522" r:id="rId158"/>
    <p:sldId id="4523" r:id="rId159"/>
    <p:sldId id="4524" r:id="rId160"/>
    <p:sldId id="4525" r:id="rId161"/>
    <p:sldId id="4526" r:id="rId162"/>
    <p:sldId id="4527" r:id="rId163"/>
    <p:sldId id="4528" r:id="rId164"/>
    <p:sldId id="4529" r:id="rId165"/>
    <p:sldId id="4530" r:id="rId166"/>
    <p:sldId id="4531" r:id="rId167"/>
    <p:sldId id="4532" r:id="rId168"/>
    <p:sldId id="4533" r:id="rId169"/>
    <p:sldId id="4534" r:id="rId170"/>
    <p:sldId id="4535" r:id="rId171"/>
    <p:sldId id="4536" r:id="rId172"/>
    <p:sldId id="4537" r:id="rId173"/>
    <p:sldId id="4538" r:id="rId174"/>
    <p:sldId id="4539" r:id="rId175"/>
    <p:sldId id="4540" r:id="rId176"/>
    <p:sldId id="4541" r:id="rId177"/>
    <p:sldId id="4542" r:id="rId178"/>
    <p:sldId id="4543" r:id="rId179"/>
    <p:sldId id="4544" r:id="rId180"/>
    <p:sldId id="4545" r:id="rId181"/>
    <p:sldId id="4546" r:id="rId182"/>
    <p:sldId id="4547" r:id="rId183"/>
    <p:sldId id="4548" r:id="rId184"/>
    <p:sldId id="4549" r:id="rId185"/>
    <p:sldId id="4550" r:id="rId186"/>
    <p:sldId id="4551" r:id="rId187"/>
    <p:sldId id="4552" r:id="rId188"/>
    <p:sldId id="4553" r:id="rId189"/>
    <p:sldId id="4554" r:id="rId190"/>
    <p:sldId id="4555" r:id="rId191"/>
    <p:sldId id="4556" r:id="rId192"/>
    <p:sldId id="4557" r:id="rId193"/>
    <p:sldId id="4558" r:id="rId194"/>
    <p:sldId id="4559" r:id="rId195"/>
    <p:sldId id="4560" r:id="rId196"/>
    <p:sldId id="4305" r:id="rId197"/>
  </p:sldIdLst>
  <p:sldSz cx="12192000" cy="6858000"/>
  <p:notesSz cx="6858000" cy="9144000"/>
  <p:embeddedFontLst>
    <p:embeddedFont>
      <p:font typeface="Calibri" panose="020F0502020204030204" pitchFamily="34" charset="0"/>
      <p:regular r:id="rId199"/>
      <p:bold r:id="rId200"/>
      <p:italic r:id="rId201"/>
      <p:boldItalic r:id="rId202"/>
    </p:embeddedFont>
    <p:embeddedFont>
      <p:font typeface="Consolas" panose="020B0609020204030204" pitchFamily="49" charset="0"/>
      <p:regular r:id="rId203"/>
      <p:bold r:id="rId204"/>
      <p:italic r:id="rId205"/>
      <p:boldItalic r:id="rId206"/>
    </p:embeddedFont>
    <p:embeddedFont>
      <p:font typeface="나눔스퀘어 Bold" panose="020B0600000101010101" pitchFamily="50" charset="-127"/>
      <p:bold r:id="rId207"/>
    </p:embeddedFont>
    <p:embeddedFont>
      <p:font typeface="나눔스퀘어 ExtraBold" panose="020B0600000101010101" pitchFamily="50" charset="-127"/>
      <p:bold r:id="rId208"/>
    </p:embeddedFont>
    <p:embeddedFont>
      <p:font typeface="맑은 고딕" panose="020B0503020000020004" pitchFamily="50" charset="-127"/>
      <p:regular r:id="rId209"/>
      <p:bold r:id="rId21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E4A7"/>
    <a:srgbClr val="262626"/>
    <a:srgbClr val="7EFF80"/>
    <a:srgbClr val="FEFF7F"/>
    <a:srgbClr val="000072"/>
    <a:srgbClr val="FEFEFE"/>
    <a:srgbClr val="0741E6"/>
    <a:srgbClr val="62362D"/>
    <a:srgbClr val="FBD8D7"/>
    <a:srgbClr val="6034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47" autoAdjust="0"/>
    <p:restoredTop sz="94665" autoAdjust="0"/>
  </p:normalViewPr>
  <p:slideViewPr>
    <p:cSldViewPr snapToGrid="0">
      <p:cViewPr varScale="1">
        <p:scale>
          <a:sx n="104" d="100"/>
          <a:sy n="104" d="100"/>
        </p:scale>
        <p:origin x="870" y="10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font" Target="fonts/font7.fntdata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font" Target="fonts/font8.fntdata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font" Target="fonts/font9.fntdata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font" Target="fonts/font10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tableStyles" Target="tableStyles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font" Target="fonts/font11.fntdata"/><Relationship Id="rId190" Type="http://schemas.openxmlformats.org/officeDocument/2006/relationships/slide" Target="slides/slide189.xml"/><Relationship Id="rId204" Type="http://schemas.openxmlformats.org/officeDocument/2006/relationships/font" Target="fonts/font6.fntdata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font" Target="fonts/font12.fntdata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font" Target="fonts/font2.fntdata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presProps" Target="presProps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font" Target="fonts/font3.fntdata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viewProps" Target="viewProps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notesMaster" Target="notesMasters/notesMaster1.xml"/><Relationship Id="rId202" Type="http://schemas.openxmlformats.org/officeDocument/2006/relationships/font" Target="fonts/font4.fntdata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theme" Target="theme/theme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font" Target="fonts/font1.fntdata"/><Relationship Id="rId203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C69E39-999D-5B4A-986F-FF43A57A78CE}" type="datetimeFigureOut">
              <a:rPr kumimoji="1" lang="ko-Kore-KR" altLang="en-US" smtClean="0"/>
              <a:t>03/14/2023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96F2B5-E9AF-9D40-A629-A66BB45D84D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5424730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59A215-9F2D-2814-C334-CB5E0497AE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EC12D50-EEB2-BBC4-5DFB-EA953F269B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EA203FC-F5DC-9FC8-9C80-3B7659E3FD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2023-03-14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64C1B3B-8370-8842-E0AB-ACED59012D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E5F6C7-A015-92EB-442F-8E30FE182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53061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AC7142-D6C8-742B-156D-89690ECDA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3F19B84-3D6D-2444-221C-5EC1A851BE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69193D9-83E4-2A9D-39B6-EBD97CFDE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2023-03-14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7D10FC9-8896-10EB-F8B3-BDBB75AACF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8BA2A8C-801F-F1BA-EDEC-6D40BF738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77979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AD59B3F-F60A-7F84-0EEF-215A4BC743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7BA10DC-E5C2-BC1D-9B9B-4DED4F456D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54A3621-AD83-48D6-B5C4-51B28828C8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2023-03-14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07C61E-E1BC-E56E-91A8-10EEEE3655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BE7A2A4-7F4D-3368-AAB4-A2053C17E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15629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3C99DC-7560-0D31-5E87-1B07C408FD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/>
          <a:lstStyle>
            <a:lvl1pPr>
              <a:defRPr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687C90-77FA-A4F1-E534-2262CF4FBF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>
            <a:lvl1pPr>
              <a:lnSpc>
                <a:spcPct val="150000"/>
              </a:lnSpc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  <a:lvl2pPr>
              <a:lnSpc>
                <a:spcPct val="150000"/>
              </a:lnSpc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2pPr>
            <a:lvl3pPr>
              <a:lnSpc>
                <a:spcPct val="150000"/>
              </a:lnSpc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3pPr>
            <a:lvl4pPr>
              <a:lnSpc>
                <a:spcPct val="150000"/>
              </a:lnSpc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4pPr>
            <a:lvl5pPr>
              <a:lnSpc>
                <a:spcPct val="150000"/>
              </a:lnSpc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DF13712-F9A9-C10D-82CE-69F09CDB281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1130"/>
          <a:stretch/>
        </p:blipFill>
        <p:spPr>
          <a:xfrm>
            <a:off x="11026588" y="0"/>
            <a:ext cx="1165412" cy="831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134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A25ED7-0633-6679-B353-4BF85A809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C42F748-DF81-9C59-A6D0-05652024E5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55B245F-7889-658E-709B-863F596B3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fld id="{FCF46959-3755-42C6-A836-92F078C95403}" type="datetimeFigureOut">
              <a:rPr lang="ko-KR" altLang="en-US" smtClean="0"/>
              <a:pPr/>
              <a:t>2023-03-14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5B84671-432A-65AB-BBFF-27F7A15286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25110BD-F9F5-DBC6-7DE2-172487974C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fld id="{47BF5438-D7DA-4C1D-9B84-25AD91F66EB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8678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071DE9-CD57-0979-FEB8-0433D68A5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7EA8A1E-A09E-E576-9FFC-72C6EC4F5F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  <a:lvl2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2pPr>
            <a:lvl3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3pPr>
            <a:lvl4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4pPr>
            <a:lvl5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D523D18-680E-C3AF-EA9F-659737098A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  <a:lvl2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2pPr>
            <a:lvl3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3pPr>
            <a:lvl4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4pPr>
            <a:lvl5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78B0EC6-E4D7-3E25-9464-B07D7C0A00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fld id="{FCF46959-3755-42C6-A836-92F078C95403}" type="datetimeFigureOut">
              <a:rPr lang="ko-KR" altLang="en-US" smtClean="0"/>
              <a:pPr/>
              <a:t>2023-03-14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A41624D-31BD-0747-E207-F3739A324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AA68745-814C-EF11-9C19-28D6FDEB6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fld id="{47BF5438-D7DA-4C1D-9B84-25AD91F66EB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2013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83FB1D-CBFC-21E3-7811-32697E49C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35A2F0D-6034-D658-CAA2-71F3D41A6F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E2B5590-2786-6DE8-AB0F-6E53900143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  <a:lvl2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2pPr>
            <a:lvl3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3pPr>
            <a:lvl4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4pPr>
            <a:lvl5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C304A27-3906-A0B3-5907-9864B4565D6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06DCC80-E50D-D5DE-293E-1965CB2BF7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  <a:lvl2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2pPr>
            <a:lvl3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3pPr>
            <a:lvl4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4pPr>
            <a:lvl5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81F0E11-F1CA-9D06-D9F1-7685C9622F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fld id="{FCF46959-3755-42C6-A836-92F078C95403}" type="datetimeFigureOut">
              <a:rPr lang="ko-KR" altLang="en-US" smtClean="0"/>
              <a:pPr/>
              <a:t>2023-03-14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E3F8348-EAF9-A1E8-100E-DC1621129C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3790FD7-F0BE-5AE5-02EC-E4CAC082D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fld id="{47BF5438-D7DA-4C1D-9B84-25AD91F66EB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74022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121541-94EC-1C7D-C6E1-8CB33524D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727702A-8FDB-B754-E8C2-AA6F5B33F7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2023-03-14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A041409-ED7B-DCE5-ED7E-CB24E91D69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E29DEBE-680D-C89F-0AD8-D5B7B3324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24957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8FB2809-B328-6467-69C6-08023D0026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2023-03-14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9F57083-1937-0E78-41D1-B300018063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52827DE-AC3B-C649-094D-3150335FD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47536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83C609-AF4C-D25A-2A0A-34168C3C7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363E7D2-3DF9-E76A-66E8-FE39280D69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A60D915-D32C-C6DF-2245-DE100AF013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E3A5308-1A6B-9B73-5852-2853B7F11A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2023-03-14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3E92ED2-B847-20C6-4AA2-CE44FDC163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C479958-D44D-C3CA-6664-ED7014A41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04082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C4DAFB-0DD5-EA21-CBE8-89641426F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CF73641-61F2-E85B-0E20-909E1A34744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781A9F3-F2A8-58C6-4AEC-114A7413FF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F00BF4B-8479-8AFF-CA53-B63C72D632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2023-03-14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7E20B89-C40B-BD91-10D6-05B87B1C03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FA0FC91-4B0E-F57D-6FF8-2943047A2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01099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A8E710F-5208-72AB-D3A7-67F48ABDE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C0EAA63-4C18-B22C-0F89-A0C63D8A1B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27394A3-0808-1108-F192-F33EC5D783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F46959-3755-42C6-A836-92F078C95403}" type="datetimeFigureOut">
              <a:rPr lang="ko-KR" altLang="en-US" smtClean="0"/>
              <a:t>2023-03-14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0962FF1-D4F2-F611-0F14-E9975A2401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0204C58-52A9-835F-708A-5231C0599A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694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://localhost:4000/" TargetMode="External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hyperlink" Target="https://1mini2.tistory.com/88" TargetMode="External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www.w3schools.com/sql/trysql.asp?filename=trysql_select_all" TargetMode="Externa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hyperlink" Target="https://velog.io/@kms9887/mysql-%EB%8B%A4%EC%9A%B4%EB%A1%9C%EB%93%9C-workbench" TargetMode="External"/><Relationship Id="rId2" Type="http://schemas.openxmlformats.org/officeDocument/2006/relationships/hyperlink" Target="https://velog.io/@joajoa/MySQL-%EB%8B%A4%EC%9A%B4%EB%A1%9C%EB%93%9C-%EB%B0%8F-%EC%84%A4%EC%B9%98-%EB%B0%A9%EB%B2%95" TargetMode="Externa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s://dog-developers.tistory.com/21" TargetMode="Externa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hyperlink" Target="https://www.youtube.com/watch?v=Y1FbowQRcmI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8DB3970-85DF-154B-4E7A-DDF0FC044C61}"/>
              </a:ext>
            </a:extLst>
          </p:cNvPr>
          <p:cNvSpPr txBox="1"/>
          <p:nvPr/>
        </p:nvSpPr>
        <p:spPr>
          <a:xfrm>
            <a:off x="595619" y="108629"/>
            <a:ext cx="9157981" cy="3711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5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Hello,</a:t>
            </a:r>
          </a:p>
          <a:p>
            <a:pPr>
              <a:lnSpc>
                <a:spcPct val="150000"/>
              </a:lnSpc>
            </a:pPr>
            <a:r>
              <a:rPr lang="en-US" altLang="ko-KR" sz="54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K</a:t>
            </a:r>
            <a:r>
              <a:rPr lang="en-US" altLang="ko-KR" sz="5400" dirty="0">
                <a:solidFill>
                  <a:srgbClr val="00B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</a:t>
            </a:r>
            <a:r>
              <a:rPr lang="en-US" altLang="ko-KR" sz="5400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 </a:t>
            </a:r>
            <a:r>
              <a:rPr lang="ko-KR" altLang="en-US" sz="5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웹 개발자 양성 프로젝트</a:t>
            </a:r>
            <a:endParaRPr lang="en-US" altLang="ko-KR" sz="5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5400" dirty="0">
                <a:solidFill>
                  <a:schemeClr val="accent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</a:t>
            </a:r>
            <a:r>
              <a:rPr lang="ko-KR" altLang="en-US" sz="5400" dirty="0">
                <a:solidFill>
                  <a:schemeClr val="accent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</a:t>
            </a:r>
            <a:r>
              <a:rPr lang="en-US" altLang="ko-KR" sz="5400" dirty="0">
                <a:solidFill>
                  <a:schemeClr val="accent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!</a:t>
            </a:r>
            <a:endParaRPr lang="ko-KR" altLang="en-US" sz="5400" dirty="0">
              <a:solidFill>
                <a:schemeClr val="accent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569AE2ED-B7E0-8B83-4EBE-D62E7071F2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5835" y="2599731"/>
            <a:ext cx="5306165" cy="425826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0CE7AA6-ED1F-FE1F-E413-8A8552B7883E}"/>
              </a:ext>
            </a:extLst>
          </p:cNvPr>
          <p:cNvSpPr txBox="1"/>
          <p:nvPr/>
        </p:nvSpPr>
        <p:spPr>
          <a:xfrm>
            <a:off x="5596857" y="5655149"/>
            <a:ext cx="16847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with</a:t>
            </a:r>
            <a:endParaRPr lang="ko-KR" altLang="en-US" sz="5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39109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E1D6E9-6D74-774A-BB62-E7D59F14A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서버 실행 하기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D4677B0-47B3-EFD4-0B2F-4C256A45A7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nodemon</a:t>
            </a:r>
            <a:r>
              <a:rPr lang="en-US" altLang="ko-KR" dirty="0"/>
              <a:t> app.js </a:t>
            </a:r>
            <a:r>
              <a:rPr lang="ko-KR" altLang="en-US" dirty="0"/>
              <a:t>로 서버 실행하기</a:t>
            </a:r>
            <a:r>
              <a:rPr lang="en-US" altLang="ko-KR" dirty="0"/>
              <a:t>!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B65ECA1-A563-7B7A-0EE1-EB23455815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232" y="2183079"/>
            <a:ext cx="5328768" cy="3496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77209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 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 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정규형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(1NF)</a:t>
            </a: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BDAD00E1-2262-37BF-254B-7A16B3183C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3"/>
            <a:ext cx="10793506" cy="5529609"/>
          </a:xfrm>
        </p:spPr>
        <p:txBody>
          <a:bodyPr/>
          <a:lstStyle/>
          <a:p>
            <a:r>
              <a:rPr lang="ko-KR" altLang="en-US" dirty="0"/>
              <a:t>하나의 컬럼은 반드시 하나의 속성만을 가져야 하는 법칙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4065F19-E16B-0CF8-E180-6ED9B4A101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240" y="2166761"/>
            <a:ext cx="4924265" cy="236829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E80A8DA-9405-0B03-1725-64027FA4D8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0162" y="2166761"/>
            <a:ext cx="5182323" cy="3124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39110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 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 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정규형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(2NF)</a:t>
            </a: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BDAD00E1-2262-37BF-254B-7A16B3183C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3"/>
            <a:ext cx="10793506" cy="5529609"/>
          </a:xfrm>
        </p:spPr>
        <p:txBody>
          <a:bodyPr/>
          <a:lstStyle/>
          <a:p>
            <a:r>
              <a:rPr lang="ko-KR" altLang="en-US" dirty="0"/>
              <a:t>모든 컬럼에 대한 부분 종속이 없어야 한다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/>
              <a:t>현 테이블의 주제</a:t>
            </a:r>
            <a:r>
              <a:rPr lang="en-US" altLang="ko-KR" dirty="0"/>
              <a:t>(?)</a:t>
            </a:r>
            <a:r>
              <a:rPr lang="ko-KR" altLang="en-US" dirty="0"/>
              <a:t>와 필요 없는 친구는 </a:t>
            </a:r>
            <a:r>
              <a:rPr lang="ko-KR" altLang="en-US" dirty="0" err="1"/>
              <a:t>빼준다</a:t>
            </a:r>
            <a:r>
              <a:rPr lang="ko-KR" altLang="en-US" dirty="0"/>
              <a:t> 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195D1AC-E994-A1EC-D3EA-38E0554480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000" y="2789672"/>
            <a:ext cx="4417473" cy="204914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7F7FCEF-FD45-B80D-B991-49CA035AF0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6100" y="2789671"/>
            <a:ext cx="6966272" cy="2835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25684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 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 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정규형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(3NF)</a:t>
            </a: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BDAD00E1-2262-37BF-254B-7A16B3183C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3"/>
            <a:ext cx="10793506" cy="5529609"/>
          </a:xfrm>
        </p:spPr>
        <p:txBody>
          <a:bodyPr/>
          <a:lstStyle/>
          <a:p>
            <a:r>
              <a:rPr lang="ko-KR" altLang="en-US" dirty="0"/>
              <a:t>이행 종속성</a:t>
            </a:r>
            <a:r>
              <a:rPr lang="en-US" altLang="ko-KR" dirty="0"/>
              <a:t>(A = B, B = C </a:t>
            </a:r>
            <a:r>
              <a:rPr lang="ko-KR" altLang="en-US" dirty="0"/>
              <a:t>여서 </a:t>
            </a:r>
            <a:r>
              <a:rPr lang="en-US" altLang="ko-KR" dirty="0"/>
              <a:t>A = C </a:t>
            </a:r>
            <a:r>
              <a:rPr lang="ko-KR" altLang="en-US" dirty="0"/>
              <a:t>인 경우</a:t>
            </a:r>
            <a:r>
              <a:rPr lang="en-US" altLang="ko-KR" dirty="0"/>
              <a:t>)</a:t>
            </a:r>
            <a:r>
              <a:rPr lang="ko-KR" altLang="en-US" dirty="0"/>
              <a:t>이 없어야 한다</a:t>
            </a:r>
            <a:endParaRPr lang="en-US" altLang="ko-KR" dirty="0"/>
          </a:p>
          <a:p>
            <a:r>
              <a:rPr lang="ko-KR" altLang="en-US" dirty="0"/>
              <a:t>일반 컬럼에만 종속 된 컬럼은 다른 테이블로 빼기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8E7DCE0-F035-BE48-64AD-0098F35B97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983" y="2966925"/>
            <a:ext cx="3855978" cy="273191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F7BEEA9-4D3B-BDD0-9017-FDAA6C898D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5905" y="2966925"/>
            <a:ext cx="6588545" cy="3480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5712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838796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Foreign Key</a:t>
            </a: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외래 키</a:t>
            </a: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59881517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외래 키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(Foreign Key)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BDAD00E1-2262-37BF-254B-7A16B3183C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3"/>
            <a:ext cx="10793506" cy="5529609"/>
          </a:xfrm>
        </p:spPr>
        <p:txBody>
          <a:bodyPr/>
          <a:lstStyle/>
          <a:p>
            <a:r>
              <a:rPr lang="ko-KR" altLang="en-US" dirty="0"/>
              <a:t>정규화를 하게 되면 테이블은 최소한의 단위로 쪼개지게 됩니다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하지만 데이터를 불러 들일 때에는 한꺼번에 많은 값을 가지는 테이블을 </a:t>
            </a:r>
            <a:r>
              <a:rPr lang="en-US" altLang="ko-KR" dirty="0"/>
              <a:t>JOIN </a:t>
            </a:r>
            <a:r>
              <a:rPr lang="ko-KR" altLang="en-US" dirty="0"/>
              <a:t>해서 가지고 와야 하는 경우가 많습니다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앞서</a:t>
            </a:r>
            <a:r>
              <a:rPr lang="en-US" altLang="ko-KR" dirty="0"/>
              <a:t> </a:t>
            </a:r>
            <a:r>
              <a:rPr lang="ko-KR" altLang="en-US" dirty="0"/>
              <a:t>배운 </a:t>
            </a:r>
            <a:r>
              <a:rPr lang="en-US" altLang="ko-KR" dirty="0"/>
              <a:t>JOIN </a:t>
            </a:r>
            <a:r>
              <a:rPr lang="ko-KR" altLang="en-US" dirty="0"/>
              <a:t>을 사용하여 테이블을 합치게 되는데요</a:t>
            </a:r>
            <a:r>
              <a:rPr lang="en-US" altLang="ko-KR" dirty="0"/>
              <a:t>. </a:t>
            </a:r>
            <a:r>
              <a:rPr lang="ko-KR" altLang="en-US" dirty="0"/>
              <a:t>보통 기준이 되는 값을 통해서 테이블을 합쳐 주게 됩니다</a:t>
            </a:r>
            <a:r>
              <a:rPr lang="en-US" altLang="ko-KR" dirty="0"/>
              <a:t>!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이 때 기준이 되는 값</a:t>
            </a:r>
            <a:r>
              <a:rPr lang="en-US" altLang="ko-KR" dirty="0">
                <a:sym typeface="Wingdings" panose="05000000000000000000" pitchFamily="2" charset="2"/>
              </a:rPr>
              <a:t>(</a:t>
            </a:r>
            <a:r>
              <a:rPr lang="ko-KR" altLang="en-US" dirty="0">
                <a:sym typeface="Wingdings" panose="05000000000000000000" pitchFamily="2" charset="2"/>
              </a:rPr>
              <a:t>서로 공유하고 있는 값</a:t>
            </a:r>
            <a:r>
              <a:rPr lang="en-US" altLang="ko-KR" dirty="0">
                <a:sym typeface="Wingdings" panose="05000000000000000000" pitchFamily="2" charset="2"/>
              </a:rPr>
              <a:t>)</a:t>
            </a:r>
            <a:r>
              <a:rPr lang="ko-KR" altLang="en-US" dirty="0">
                <a:sym typeface="Wingdings" panose="05000000000000000000" pitchFamily="2" charset="2"/>
              </a:rPr>
              <a:t>을 외래 키라고 합니다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312906193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관계형 데이터베이스 : 네이버 블로그">
            <a:extLst>
              <a:ext uri="{FF2B5EF4-FFF2-40B4-BE49-F238E27FC236}">
                <a16:creationId xmlns:a16="http://schemas.microsoft.com/office/drawing/2014/main" id="{24FECEE0-3DD6-67D5-68BE-46E070F406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558" y="273604"/>
            <a:ext cx="7080328" cy="2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803FB3E2-FF7D-3713-C257-22078F1BED79}"/>
              </a:ext>
            </a:extLst>
          </p:cNvPr>
          <p:cNvGrpSpPr/>
          <p:nvPr/>
        </p:nvGrpSpPr>
        <p:grpSpPr>
          <a:xfrm>
            <a:off x="246558" y="3531764"/>
            <a:ext cx="6259605" cy="1249960"/>
            <a:chOff x="380782" y="3808601"/>
            <a:chExt cx="6259605" cy="1249960"/>
          </a:xfrm>
        </p:grpSpPr>
        <p:pic>
          <p:nvPicPr>
            <p:cNvPr id="4" name="Picture 2" descr="관계형 데이터베이스 : 네이버 블로그">
              <a:extLst>
                <a:ext uri="{FF2B5EF4-FFF2-40B4-BE49-F238E27FC236}">
                  <a16:creationId xmlns:a16="http://schemas.microsoft.com/office/drawing/2014/main" id="{F8F735A6-98FC-A066-7E87-76E3D697898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4417" r="40212" b="10942"/>
            <a:stretch/>
          </p:blipFill>
          <p:spPr bwMode="auto">
            <a:xfrm>
              <a:off x="380782" y="3808601"/>
              <a:ext cx="4233163" cy="12499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2" descr="관계형 데이터베이스 : 네이버 블로그">
              <a:extLst>
                <a:ext uri="{FF2B5EF4-FFF2-40B4-BE49-F238E27FC236}">
                  <a16:creationId xmlns:a16="http://schemas.microsoft.com/office/drawing/2014/main" id="{0AC6066F-E242-E062-A5F7-E12ED6B0528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313" t="44417" b="10942"/>
            <a:stretch/>
          </p:blipFill>
          <p:spPr bwMode="auto">
            <a:xfrm>
              <a:off x="4538444" y="3808601"/>
              <a:ext cx="2101943" cy="12499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68096498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838795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수업을 위한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DB </a:t>
            </a: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만들기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0702755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DB 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생성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3"/>
            <a:ext cx="10793506" cy="5529609"/>
          </a:xfrm>
        </p:spPr>
        <p:txBody>
          <a:bodyPr/>
          <a:lstStyle/>
          <a:p>
            <a:r>
              <a:rPr lang="en-US" altLang="ko-KR" dirty="0">
                <a:solidFill>
                  <a:srgbClr val="0070C0"/>
                </a:solidFill>
              </a:rPr>
              <a:t>CREATE SCHEMA</a:t>
            </a:r>
            <a:r>
              <a:rPr lang="en-US" altLang="ko-KR" dirty="0"/>
              <a:t> `</a:t>
            </a:r>
            <a:r>
              <a:rPr lang="en-US" altLang="ko-KR" dirty="0" err="1"/>
              <a:t>mydb</a:t>
            </a:r>
            <a:r>
              <a:rPr lang="en-US" altLang="ko-KR" dirty="0"/>
              <a:t>` </a:t>
            </a:r>
            <a:r>
              <a:rPr lang="en-US" altLang="ko-KR" dirty="0">
                <a:solidFill>
                  <a:srgbClr val="0070C0"/>
                </a:solidFill>
              </a:rPr>
              <a:t>DEFAULT CHARTER SET</a:t>
            </a:r>
            <a:r>
              <a:rPr lang="en-US" altLang="ko-KR" dirty="0"/>
              <a:t> utf8mb4 </a:t>
            </a:r>
            <a:r>
              <a:rPr lang="en-US" altLang="ko-KR" dirty="0">
                <a:solidFill>
                  <a:srgbClr val="0070C0"/>
                </a:solidFill>
              </a:rPr>
              <a:t>COLLATE</a:t>
            </a:r>
            <a:r>
              <a:rPr lang="en-US" altLang="ko-KR" dirty="0"/>
              <a:t> utf8mb4_general_ci;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0FD954B-7BD5-593F-BF38-98552FAE19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979" y="2862885"/>
            <a:ext cx="7872161" cy="103676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56B3CFC-F9DA-CEB8-79FF-497EA43D2D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3394" y="2862885"/>
            <a:ext cx="2991068" cy="2991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541132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333746"/>
            <a:ext cx="12192000" cy="2095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TABLE </a:t>
            </a: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생성</a:t>
            </a: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84314510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Table 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이름 짓기 규칙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 (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필수 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X)</a:t>
            </a: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D95917AB-61EA-330B-90BF-75BC4C5B25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3"/>
            <a:ext cx="11260802" cy="5529609"/>
          </a:xfrm>
        </p:spPr>
        <p:txBody>
          <a:bodyPr/>
          <a:lstStyle/>
          <a:p>
            <a:r>
              <a:rPr lang="ko-KR" altLang="en-US" dirty="0"/>
              <a:t>대문자 사용하기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단어와 단어 사이는 </a:t>
            </a:r>
            <a:r>
              <a:rPr lang="en-US" altLang="ko-KR" dirty="0"/>
              <a:t>_ </a:t>
            </a:r>
            <a:r>
              <a:rPr lang="ko-KR" altLang="en-US" dirty="0"/>
              <a:t>로 구분</a:t>
            </a:r>
            <a:endParaRPr lang="en-US" altLang="ko-KR" dirty="0"/>
          </a:p>
          <a:p>
            <a:r>
              <a:rPr lang="ko-KR" altLang="en-US" dirty="0"/>
              <a:t>누구나 컬럼명만 봐도 해당 컬럼이 어떤 데이터인지 알 수 있게 이름 짓기</a:t>
            </a:r>
            <a:endParaRPr lang="en-US" altLang="ko-KR" dirty="0"/>
          </a:p>
          <a:p>
            <a:r>
              <a:rPr lang="en-US" altLang="ko-KR" dirty="0"/>
              <a:t>Primary Key </a:t>
            </a:r>
            <a:r>
              <a:rPr lang="ko-KR" altLang="en-US" dirty="0"/>
              <a:t>역할을 하는 단어가 최우선으로 온다</a:t>
            </a:r>
            <a:endParaRPr lang="en-US" altLang="ko-KR" dirty="0"/>
          </a:p>
          <a:p>
            <a:r>
              <a:rPr lang="en-US" altLang="ko-KR" dirty="0"/>
              <a:t>Primary Key </a:t>
            </a:r>
            <a:r>
              <a:rPr lang="ko-KR" altLang="en-US" dirty="0"/>
              <a:t>컬럼은 뒤에  </a:t>
            </a:r>
            <a:r>
              <a:rPr lang="en-US" altLang="ko-KR" dirty="0"/>
              <a:t>_PK </a:t>
            </a:r>
            <a:r>
              <a:rPr lang="ko-KR" altLang="en-US" dirty="0"/>
              <a:t>를 추가</a:t>
            </a:r>
            <a:endParaRPr lang="en-US" altLang="ko-KR" dirty="0"/>
          </a:p>
          <a:p>
            <a:r>
              <a:rPr lang="en-US" altLang="ko-KR" dirty="0"/>
              <a:t>Foreign Key </a:t>
            </a:r>
            <a:r>
              <a:rPr lang="ko-KR" altLang="en-US" dirty="0"/>
              <a:t>컬럼은 뒤에 </a:t>
            </a:r>
            <a:r>
              <a:rPr lang="en-US" altLang="ko-KR" dirty="0"/>
              <a:t>_FK </a:t>
            </a:r>
            <a:r>
              <a:rPr lang="ko-KR" altLang="en-US" dirty="0"/>
              <a:t>를 추가</a:t>
            </a:r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5103695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E1D6E9-6D74-774A-BB62-E7D59F14A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서버에</a:t>
            </a:r>
            <a:r>
              <a:rPr lang="en-US" altLang="ko-KR" dirty="0"/>
              <a:t> </a:t>
            </a:r>
            <a:r>
              <a:rPr lang="ko-KR" altLang="en-US" dirty="0"/>
              <a:t>주소 요청을 받아줄 미들 </a:t>
            </a:r>
            <a:r>
              <a:rPr lang="ko-KR" altLang="en-US" dirty="0" err="1"/>
              <a:t>웨어</a:t>
            </a:r>
            <a:r>
              <a:rPr lang="ko-KR" altLang="en-US" dirty="0"/>
              <a:t> 설정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D4677B0-47B3-EFD4-0B2F-4C256A45A7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힘들게 찾아온 요청을 받아 줄 미들웨어를 만들어 줍시다</a:t>
            </a:r>
            <a:r>
              <a:rPr lang="en-US" altLang="ko-KR" dirty="0"/>
              <a:t>!</a:t>
            </a:r>
          </a:p>
          <a:p>
            <a:endParaRPr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5DCBAC-8E60-0D7E-ECBE-EA813981B85D}"/>
              </a:ext>
            </a:extLst>
          </p:cNvPr>
          <p:cNvSpPr txBox="1"/>
          <p:nvPr/>
        </p:nvSpPr>
        <p:spPr>
          <a:xfrm>
            <a:off x="720436" y="2212861"/>
            <a:ext cx="8793018" cy="424731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'express'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cors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cors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4000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cors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어서와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Express 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는 처음이지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!?'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listen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서버는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PORT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번 포트에서 실행 중입니다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!`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34B6EE4-2128-E0BB-8AC1-2784A0A281E4}"/>
              </a:ext>
            </a:extLst>
          </p:cNvPr>
          <p:cNvSpPr/>
          <p:nvPr/>
        </p:nvSpPr>
        <p:spPr>
          <a:xfrm>
            <a:off x="674256" y="4424218"/>
            <a:ext cx="5532582" cy="110539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68A37291-A796-8F95-09C0-5B0B20EA539A}"/>
              </a:ext>
            </a:extLst>
          </p:cNvPr>
          <p:cNvSpPr/>
          <p:nvPr/>
        </p:nvSpPr>
        <p:spPr>
          <a:xfrm>
            <a:off x="6692507" y="4512411"/>
            <a:ext cx="3467491" cy="929005"/>
          </a:xfrm>
          <a:prstGeom prst="roundRect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미들 </a:t>
            </a: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웨어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712108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9DF4BE5-C043-D336-5637-13FCF3128F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122" y="323416"/>
            <a:ext cx="6315956" cy="6211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68901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DB 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의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TABLE 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생성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9E922BC3-9AA5-99E0-1E2D-6E3C9B4741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876" y="1328391"/>
            <a:ext cx="10647080" cy="45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50025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333746"/>
            <a:ext cx="12192000" cy="2095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DATA </a:t>
            </a: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삽입하기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13350851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생성한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TABLE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DATA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삽입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6AF18A2-FAE7-48B5-1720-DE03E1C186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067" y="1487907"/>
            <a:ext cx="11487866" cy="1203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00821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C7C0D89-5B39-8A14-692F-AF8C8F4946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083" y="518244"/>
            <a:ext cx="10240914" cy="3775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16268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840687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DATA </a:t>
            </a: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수정 및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삭제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83490073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먼저 설정 변경이 필요합니다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3"/>
            <a:ext cx="10793506" cy="5529609"/>
          </a:xfrm>
        </p:spPr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환경 설정 </a:t>
            </a:r>
            <a:r>
              <a:rPr lang="en-US" altLang="ko-KR" dirty="0">
                <a:solidFill>
                  <a:srgbClr val="0070C0"/>
                </a:solidFill>
              </a:rPr>
              <a:t>&gt; SQL Editor</a:t>
            </a:r>
          </a:p>
          <a:p>
            <a:endParaRPr lang="en-US" altLang="ko-KR" dirty="0">
              <a:solidFill>
                <a:srgbClr val="0070C0"/>
              </a:solidFill>
            </a:endParaRPr>
          </a:p>
          <a:p>
            <a:endParaRPr lang="en-US" altLang="ko-KR" dirty="0">
              <a:solidFill>
                <a:srgbClr val="0070C0"/>
              </a:solidFill>
            </a:endParaRPr>
          </a:p>
          <a:p>
            <a:r>
              <a:rPr lang="ko-KR" altLang="en-US" dirty="0">
                <a:solidFill>
                  <a:srgbClr val="0070C0"/>
                </a:solidFill>
              </a:rPr>
              <a:t>체크 박스를 해제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3FA6893-1527-D757-2ECA-E09282937E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0917" y="1325562"/>
            <a:ext cx="6848175" cy="515143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56409E4-C871-74D8-0F02-B7DACB1872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506" y="2236778"/>
            <a:ext cx="3480519" cy="828695"/>
          </a:xfrm>
          <a:prstGeom prst="rect">
            <a:avLst/>
          </a:prstGeom>
        </p:spPr>
      </p:pic>
      <p:sp>
        <p:nvSpPr>
          <p:cNvPr id="9" name="화살표: 아래쪽 8">
            <a:extLst>
              <a:ext uri="{FF2B5EF4-FFF2-40B4-BE49-F238E27FC236}">
                <a16:creationId xmlns:a16="http://schemas.microsoft.com/office/drawing/2014/main" id="{089B91B4-C41A-B96E-1621-33AC600DEE1C}"/>
              </a:ext>
            </a:extLst>
          </p:cNvPr>
          <p:cNvSpPr/>
          <p:nvPr/>
        </p:nvSpPr>
        <p:spPr>
          <a:xfrm rot="8197701">
            <a:off x="1262892" y="2724204"/>
            <a:ext cx="726142" cy="708212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화살표: 아래쪽 9">
            <a:extLst>
              <a:ext uri="{FF2B5EF4-FFF2-40B4-BE49-F238E27FC236}">
                <a16:creationId xmlns:a16="http://schemas.microsoft.com/office/drawing/2014/main" id="{42B788AA-FB76-CC00-6EEC-C59D7B55C7D8}"/>
              </a:ext>
            </a:extLst>
          </p:cNvPr>
          <p:cNvSpPr/>
          <p:nvPr/>
        </p:nvSpPr>
        <p:spPr>
          <a:xfrm rot="8197701">
            <a:off x="5852822" y="1715348"/>
            <a:ext cx="726142" cy="708212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화살표: 아래쪽 10">
            <a:extLst>
              <a:ext uri="{FF2B5EF4-FFF2-40B4-BE49-F238E27FC236}">
                <a16:creationId xmlns:a16="http://schemas.microsoft.com/office/drawing/2014/main" id="{05419BE1-4DDA-DAA9-0D63-53D7759E6498}"/>
              </a:ext>
            </a:extLst>
          </p:cNvPr>
          <p:cNvSpPr/>
          <p:nvPr/>
        </p:nvSpPr>
        <p:spPr>
          <a:xfrm rot="1905404">
            <a:off x="6647690" y="5138529"/>
            <a:ext cx="726142" cy="708212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71493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333746"/>
            <a:ext cx="12192000" cy="2095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DATA </a:t>
            </a: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삭제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80201714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DATA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삭제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3"/>
            <a:ext cx="10793506" cy="5529609"/>
          </a:xfrm>
        </p:spPr>
        <p:txBody>
          <a:bodyPr/>
          <a:lstStyle/>
          <a:p>
            <a:r>
              <a:rPr lang="en-US" altLang="ko-KR" dirty="0">
                <a:solidFill>
                  <a:srgbClr val="0070C0"/>
                </a:solidFill>
              </a:rPr>
              <a:t>DELETE FROM</a:t>
            </a:r>
            <a:r>
              <a:rPr lang="ko-KR" altLang="en-US" dirty="0">
                <a:solidFill>
                  <a:srgbClr val="0070C0"/>
                </a:solidFill>
              </a:rPr>
              <a:t> </a:t>
            </a:r>
            <a:r>
              <a:rPr lang="en-US" altLang="ko-KR" dirty="0"/>
              <a:t>user</a:t>
            </a:r>
            <a:r>
              <a:rPr lang="en-US" altLang="ko-KR" dirty="0">
                <a:solidFill>
                  <a:srgbClr val="0070C0"/>
                </a:solidFill>
              </a:rPr>
              <a:t> WHERE</a:t>
            </a:r>
            <a:r>
              <a:rPr lang="en-US" altLang="ko-KR" dirty="0"/>
              <a:t> id = 3;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6103FE8-9DEC-9D36-529B-E0E4A6975C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314" y="2289043"/>
            <a:ext cx="10657980" cy="108271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F7DC9C7-212C-D1BF-FF86-C729FEFB50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196" y="3760914"/>
            <a:ext cx="11042634" cy="1394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20283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333746"/>
            <a:ext cx="12192000" cy="2095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DATA </a:t>
            </a: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수정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978121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E1D6E9-6D74-774A-BB62-E7D59F14A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주소별로 업무를 나누자</a:t>
            </a:r>
            <a:r>
              <a:rPr lang="en-US" altLang="ko-KR" dirty="0"/>
              <a:t>! </a:t>
            </a:r>
            <a:r>
              <a:rPr lang="ko-KR" altLang="en-US" dirty="0"/>
              <a:t>라우팅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FEA7DC3-7A74-7672-DE9F-BFA0F1BB93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Routes</a:t>
            </a:r>
            <a:r>
              <a:rPr lang="ko-KR" altLang="en-US" dirty="0"/>
              <a:t> 폴더에 메인 라우터를 위한 </a:t>
            </a:r>
            <a:r>
              <a:rPr lang="en-US" altLang="ko-KR" dirty="0"/>
              <a:t>index.js </a:t>
            </a:r>
            <a:r>
              <a:rPr lang="ko-KR" altLang="en-US" dirty="0"/>
              <a:t>파일과 회원 관련 기능을 위한 </a:t>
            </a:r>
            <a:r>
              <a:rPr lang="en-US" altLang="ko-KR" dirty="0"/>
              <a:t>users.js </a:t>
            </a:r>
            <a:r>
              <a:rPr lang="ko-KR" altLang="en-US" dirty="0"/>
              <a:t>파일 생성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0DC20CD-0506-AE9E-3BF8-8AFD69FD9B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161" y="2817908"/>
            <a:ext cx="5494134" cy="1791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815959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DATA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수정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(Update)!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3"/>
            <a:ext cx="10793506" cy="5529609"/>
          </a:xfrm>
        </p:spPr>
        <p:txBody>
          <a:bodyPr/>
          <a:lstStyle/>
          <a:p>
            <a:r>
              <a:rPr lang="en-US" altLang="ko-KR" dirty="0">
                <a:solidFill>
                  <a:srgbClr val="0070C0"/>
                </a:solidFill>
              </a:rPr>
              <a:t>UPDATE </a:t>
            </a:r>
            <a:r>
              <a:rPr lang="en-US" altLang="ko-KR" dirty="0"/>
              <a:t>user</a:t>
            </a:r>
            <a:r>
              <a:rPr lang="en-US" altLang="ko-KR" dirty="0">
                <a:solidFill>
                  <a:srgbClr val="0070C0"/>
                </a:solidFill>
              </a:rPr>
              <a:t> SET </a:t>
            </a:r>
            <a:r>
              <a:rPr lang="en-US" altLang="ko-KR" dirty="0"/>
              <a:t>AGE = AGE + 1</a:t>
            </a:r>
            <a:r>
              <a:rPr lang="en-US" altLang="ko-KR" dirty="0">
                <a:solidFill>
                  <a:srgbClr val="0070C0"/>
                </a:solidFill>
              </a:rPr>
              <a:t> WHERE </a:t>
            </a:r>
            <a:r>
              <a:rPr lang="en-US" altLang="ko-KR" dirty="0"/>
              <a:t>ID_PK = 1;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C41F24A-8209-97A4-1B98-47317423DF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604" y="2353198"/>
            <a:ext cx="10455123" cy="3063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420005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838446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Table</a:t>
            </a: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수정 및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삭제하기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18984823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6E2E34B8-034C-E4F9-2EC1-5C90C97843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5521" y="704470"/>
            <a:ext cx="7220958" cy="5449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001146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838795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 err="1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WorkBench</a:t>
            </a: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로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수행하기</a:t>
            </a: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008500292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333746"/>
            <a:ext cx="12192000" cy="2095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TABLE </a:t>
            </a: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생성</a:t>
            </a: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962027090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51D6401D-B9D7-FE38-05D5-8FB859DAA5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513" y="0"/>
            <a:ext cx="9059539" cy="6211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055744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333746"/>
            <a:ext cx="12192000" cy="2095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TABLE </a:t>
            </a: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수정</a:t>
            </a: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55942278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4072FF0-BE9D-3024-41D6-E37808AAF9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586" y="463555"/>
            <a:ext cx="3667637" cy="4467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606148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333746"/>
            <a:ext cx="12192000" cy="2095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Data </a:t>
            </a: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수정 및 삭제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04171375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9E111EE-AA07-70C0-1BA3-7B0E0D9608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615" y="431674"/>
            <a:ext cx="9302828" cy="145808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D34CB2A-6709-17AC-35D9-C55B1E1941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606" y="2301133"/>
            <a:ext cx="10331594" cy="2175073"/>
          </a:xfrm>
          <a:prstGeom prst="rect">
            <a:avLst/>
          </a:prstGeom>
        </p:spPr>
      </p:pic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E33681F9-E1E6-8D5D-93C2-8CE0D60A8940}"/>
              </a:ext>
            </a:extLst>
          </p:cNvPr>
          <p:cNvSpPr/>
          <p:nvPr/>
        </p:nvSpPr>
        <p:spPr>
          <a:xfrm rot="13820184">
            <a:off x="9335517" y="4345577"/>
            <a:ext cx="661851" cy="531223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93300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E1D6E9-6D74-774A-BB62-E7D59F14A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메인 라우터 작업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FEA7DC3-7A74-7672-DE9F-BFA0F1BB93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가장 기본이 되는 요청 </a:t>
            </a:r>
            <a:r>
              <a:rPr lang="en-US" altLang="ko-KR" dirty="0"/>
              <a:t>(</a:t>
            </a:r>
            <a:r>
              <a:rPr lang="en-US" altLang="ko-KR" dirty="0">
                <a:hlinkClick r:id="rId2"/>
              </a:rPr>
              <a:t>http://localhost:4000/</a:t>
            </a:r>
            <a:r>
              <a:rPr lang="en-US" altLang="ko-KR" dirty="0"/>
              <a:t>) </a:t>
            </a:r>
            <a:r>
              <a:rPr lang="ko-KR" altLang="en-US" dirty="0"/>
              <a:t>을 처리하는 </a:t>
            </a:r>
            <a:r>
              <a:rPr lang="en-US" altLang="ko-KR" dirty="0"/>
              <a:t>index.js </a:t>
            </a:r>
            <a:r>
              <a:rPr lang="ko-KR" altLang="en-US" dirty="0"/>
              <a:t>작업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BF7D77-CC93-5E18-2C0F-80B1ED857639}"/>
              </a:ext>
            </a:extLst>
          </p:cNvPr>
          <p:cNvSpPr txBox="1"/>
          <p:nvPr/>
        </p:nvSpPr>
        <p:spPr>
          <a:xfrm>
            <a:off x="822037" y="2800532"/>
            <a:ext cx="5588000" cy="258532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'express'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router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Router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router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여기는 메인 라우터 입니다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!'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module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exports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router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D183BDEB-D013-5475-FB19-1B929F8AD1B9}"/>
              </a:ext>
            </a:extLst>
          </p:cNvPr>
          <p:cNvSpPr/>
          <p:nvPr/>
        </p:nvSpPr>
        <p:spPr>
          <a:xfrm>
            <a:off x="7610763" y="2800531"/>
            <a:ext cx="3871709" cy="8151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Expres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Router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호출하고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Router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변수에 넣어주기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!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BA84D572-3138-898B-8E76-51C04B8C37A0}"/>
              </a:ext>
            </a:extLst>
          </p:cNvPr>
          <p:cNvCxnSpPr>
            <a:cxnSpLocks/>
            <a:endCxn id="7" idx="1"/>
          </p:cNvCxnSpPr>
          <p:nvPr/>
        </p:nvCxnSpPr>
        <p:spPr>
          <a:xfrm flipV="1">
            <a:off x="5070766" y="3208122"/>
            <a:ext cx="2539997" cy="348192"/>
          </a:xfrm>
          <a:prstGeom prst="straightConnector1">
            <a:avLst/>
          </a:prstGeom>
          <a:ln w="57150">
            <a:solidFill>
              <a:srgbClr val="FF000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527CEC82-21B3-D67A-7621-2BE98EEAE628}"/>
              </a:ext>
            </a:extLst>
          </p:cNvPr>
          <p:cNvSpPr/>
          <p:nvPr/>
        </p:nvSpPr>
        <p:spPr>
          <a:xfrm>
            <a:off x="7610763" y="3745709"/>
            <a:ext cx="3871709" cy="7487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http://localhost:4000/</a:t>
            </a:r>
          </a:p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요청에 대한 처리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!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1B98E0DF-96D6-457A-DBA8-A4261F613FE9}"/>
              </a:ext>
            </a:extLst>
          </p:cNvPr>
          <p:cNvCxnSpPr>
            <a:cxnSpLocks/>
            <a:endCxn id="11" idx="1"/>
          </p:cNvCxnSpPr>
          <p:nvPr/>
        </p:nvCxnSpPr>
        <p:spPr>
          <a:xfrm flipV="1">
            <a:off x="5888183" y="4120095"/>
            <a:ext cx="1722580" cy="230188"/>
          </a:xfrm>
          <a:prstGeom prst="straightConnector1">
            <a:avLst/>
          </a:prstGeom>
          <a:ln w="57150">
            <a:solidFill>
              <a:srgbClr val="FF000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89F8BE91-627A-EC68-8394-A16A54856E63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4054764" y="5087852"/>
            <a:ext cx="3555998" cy="112221"/>
          </a:xfrm>
          <a:prstGeom prst="straightConnector1">
            <a:avLst/>
          </a:prstGeom>
          <a:ln w="57150">
            <a:solidFill>
              <a:srgbClr val="FF000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D594DA5A-7D52-3E89-4219-9F55F8539ADF}"/>
              </a:ext>
            </a:extLst>
          </p:cNvPr>
          <p:cNvSpPr/>
          <p:nvPr/>
        </p:nvSpPr>
        <p:spPr>
          <a:xfrm>
            <a:off x="7610762" y="4680261"/>
            <a:ext cx="3871709" cy="8151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외부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(app.js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서버 코드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에서 사용이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가능하도록 모듈로 </a:t>
            </a: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빼주기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!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33402968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8BBBA01-1DCA-DE71-45D9-C0AE8516C5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183" y="336931"/>
            <a:ext cx="5390948" cy="4026064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FCDF8C8-342C-1735-DE05-76D296E2B1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6663" y="336931"/>
            <a:ext cx="5861168" cy="4412762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611468713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9525" y="1333746"/>
            <a:ext cx="12192000" cy="2095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MVC</a:t>
            </a: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패턴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73280394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VC 패턴 예제 및 동작방식 정리글">
            <a:extLst>
              <a:ext uri="{FF2B5EF4-FFF2-40B4-BE49-F238E27FC236}">
                <a16:creationId xmlns:a16="http://schemas.microsoft.com/office/drawing/2014/main" id="{81DB4594-058E-B8AE-BC63-6571284783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9494" y="1403736"/>
            <a:ext cx="8633012" cy="3602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4696101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MVC?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EB8CFE8-E99B-B8DB-81F4-DEA32F092B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Model</a:t>
            </a:r>
            <a:r>
              <a:rPr lang="ko-KR" altLang="en-US" dirty="0"/>
              <a:t> </a:t>
            </a:r>
            <a:r>
              <a:rPr lang="en-US" altLang="ko-KR" dirty="0"/>
              <a:t>View Controller </a:t>
            </a:r>
            <a:r>
              <a:rPr lang="ko-KR" altLang="en-US" dirty="0"/>
              <a:t>의 약자입니다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웹 설계에 대한 구조입니다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웹 설계를 </a:t>
            </a:r>
            <a:r>
              <a:rPr lang="en-US" altLang="ko-KR" dirty="0"/>
              <a:t>3</a:t>
            </a:r>
            <a:r>
              <a:rPr lang="ko-KR" altLang="en-US" dirty="0"/>
              <a:t>가지 단계로 구분하여 구조적 장점을 가지기 위한 수단 입니다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11309042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Model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EB8CFE8-E99B-B8DB-81F4-DEA32F092B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어플리케이션의 데이터를 처리하는 역할을 합니다</a:t>
            </a:r>
            <a:endParaRPr lang="en-US" altLang="ko-KR" dirty="0"/>
          </a:p>
          <a:p>
            <a:r>
              <a:rPr lang="ko-KR" altLang="en-US" dirty="0"/>
              <a:t>사용자가 볼 수 없는 곳에서 </a:t>
            </a:r>
            <a:r>
              <a:rPr lang="en-US" altLang="ko-KR" dirty="0"/>
              <a:t>DB</a:t>
            </a:r>
            <a:r>
              <a:rPr lang="ko-KR" altLang="en-US" dirty="0"/>
              <a:t>로 부터 데이터를 읽고</a:t>
            </a:r>
            <a:r>
              <a:rPr lang="en-US" altLang="ko-KR" dirty="0"/>
              <a:t>, </a:t>
            </a:r>
            <a:r>
              <a:rPr lang="ko-KR" altLang="en-US" dirty="0"/>
              <a:t>삽입하고</a:t>
            </a:r>
            <a:r>
              <a:rPr lang="en-US" altLang="ko-KR" dirty="0"/>
              <a:t>, </a:t>
            </a:r>
            <a:r>
              <a:rPr lang="ko-KR" altLang="en-US" dirty="0"/>
              <a:t>수정하고</a:t>
            </a:r>
            <a:r>
              <a:rPr lang="en-US" altLang="ko-KR" dirty="0"/>
              <a:t>, </a:t>
            </a:r>
            <a:r>
              <a:rPr lang="ko-KR" altLang="en-US" dirty="0"/>
              <a:t>삭제하는 역할을 합니다</a:t>
            </a:r>
            <a:endParaRPr lang="en-US" altLang="ko-KR" dirty="0"/>
          </a:p>
          <a:p>
            <a:r>
              <a:rPr lang="en-US" altLang="ko-KR" dirty="0"/>
              <a:t>Controller </a:t>
            </a:r>
            <a:r>
              <a:rPr lang="ko-KR" altLang="en-US" dirty="0"/>
              <a:t>와 소통하며</a:t>
            </a:r>
            <a:r>
              <a:rPr lang="en-US" altLang="ko-KR" dirty="0"/>
              <a:t>, View </a:t>
            </a:r>
            <a:r>
              <a:rPr lang="ko-KR" altLang="en-US" dirty="0"/>
              <a:t>와는 소통하지 않습니다</a:t>
            </a:r>
            <a:endParaRPr lang="en-US" altLang="ko-KR" dirty="0"/>
          </a:p>
          <a:p>
            <a:r>
              <a:rPr lang="ko-KR" altLang="en-US" dirty="0"/>
              <a:t>우리로 따지면 </a:t>
            </a:r>
            <a:r>
              <a:rPr lang="en-US" altLang="ko-KR" dirty="0"/>
              <a:t>DB</a:t>
            </a:r>
            <a:r>
              <a:rPr lang="ko-KR" altLang="en-US" dirty="0"/>
              <a:t>에서 데이터를 읽고</a:t>
            </a:r>
            <a:r>
              <a:rPr lang="en-US" altLang="ko-KR" dirty="0"/>
              <a:t>, </a:t>
            </a:r>
            <a:r>
              <a:rPr lang="ko-KR" altLang="en-US" dirty="0"/>
              <a:t>삽입하고</a:t>
            </a:r>
            <a:r>
              <a:rPr lang="en-US" altLang="ko-KR" dirty="0"/>
              <a:t>, </a:t>
            </a:r>
            <a:r>
              <a:rPr lang="ko-KR" altLang="en-US" dirty="0"/>
              <a:t>수정하는 역할을 합니다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단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이 모든 기능을 하나의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파일에 묶어서 처리하는 방식이 되겠죠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79364498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Controller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EB8CFE8-E99B-B8DB-81F4-DEA32F092B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Model </a:t>
            </a:r>
            <a:r>
              <a:rPr lang="ko-KR" altLang="en-US" dirty="0"/>
              <a:t>과 </a:t>
            </a:r>
            <a:r>
              <a:rPr lang="en-US" altLang="ko-KR" dirty="0"/>
              <a:t>View </a:t>
            </a:r>
            <a:r>
              <a:rPr lang="ko-KR" altLang="en-US" dirty="0"/>
              <a:t>의 상호작용을 컨트롤 합니다</a:t>
            </a:r>
            <a:endParaRPr lang="en-US" altLang="ko-KR" dirty="0"/>
          </a:p>
          <a:p>
            <a:r>
              <a:rPr lang="en-US" altLang="ko-KR" dirty="0"/>
              <a:t>Model </a:t>
            </a:r>
            <a:r>
              <a:rPr lang="ko-KR" altLang="en-US" dirty="0"/>
              <a:t>로 부터 전달 받은 데이터를 가공하여 </a:t>
            </a:r>
            <a:r>
              <a:rPr lang="en-US" altLang="ko-KR" dirty="0"/>
              <a:t>View</a:t>
            </a:r>
            <a:r>
              <a:rPr lang="ko-KR" altLang="en-US" dirty="0"/>
              <a:t> 에게 전달합니다</a:t>
            </a:r>
            <a:endParaRPr lang="en-US" altLang="ko-KR" dirty="0"/>
          </a:p>
          <a:p>
            <a:r>
              <a:rPr lang="ko-KR" altLang="en-US" dirty="0"/>
              <a:t>또한 </a:t>
            </a:r>
            <a:r>
              <a:rPr lang="en-US" altLang="ko-KR" dirty="0"/>
              <a:t>View </a:t>
            </a:r>
            <a:r>
              <a:rPr lang="ko-KR" altLang="en-US" dirty="0"/>
              <a:t>부터 들어온 사용자 요청을 </a:t>
            </a:r>
            <a:r>
              <a:rPr lang="en-US" altLang="ko-KR" dirty="0"/>
              <a:t>Model </a:t>
            </a:r>
            <a:r>
              <a:rPr lang="ko-KR" altLang="en-US" dirty="0"/>
              <a:t>에 전달 합니다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사용자 요청은 전부 </a:t>
            </a:r>
            <a:r>
              <a:rPr lang="en-US" altLang="ko-KR" dirty="0"/>
              <a:t>Controller </a:t>
            </a:r>
            <a:r>
              <a:rPr lang="ko-KR" altLang="en-US" dirty="0"/>
              <a:t>가 처리 합니다</a:t>
            </a:r>
            <a:r>
              <a:rPr lang="en-US" altLang="ko-KR" dirty="0"/>
              <a:t>!</a:t>
            </a:r>
          </a:p>
          <a:p>
            <a:pPr lvl="1"/>
            <a:r>
              <a:rPr lang="en-US" altLang="ko-KR" dirty="0"/>
              <a:t>View </a:t>
            </a:r>
            <a:r>
              <a:rPr lang="ko-KR" altLang="en-US" dirty="0"/>
              <a:t>에서 삭제 버튼을 누름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해당 내용을 </a:t>
            </a:r>
            <a:r>
              <a:rPr lang="en-US" altLang="ko-KR" dirty="0">
                <a:sym typeface="Wingdings" panose="05000000000000000000" pitchFamily="2" charset="2"/>
              </a:rPr>
              <a:t>Controller </a:t>
            </a:r>
            <a:r>
              <a:rPr lang="ko-KR" altLang="en-US" dirty="0">
                <a:sym typeface="Wingdings" panose="05000000000000000000" pitchFamily="2" charset="2"/>
              </a:rPr>
              <a:t>에 전달 </a:t>
            </a:r>
            <a:r>
              <a:rPr lang="en-US" altLang="ko-KR" dirty="0">
                <a:sym typeface="Wingdings" panose="05000000000000000000" pitchFamily="2" charset="2"/>
              </a:rPr>
              <a:t> Controller </a:t>
            </a:r>
            <a:r>
              <a:rPr lang="ko-KR" altLang="en-US" dirty="0">
                <a:sym typeface="Wingdings" panose="05000000000000000000" pitchFamily="2" charset="2"/>
              </a:rPr>
              <a:t>는 해당 내용을 </a:t>
            </a:r>
            <a:r>
              <a:rPr lang="en-US" altLang="ko-KR" dirty="0">
                <a:sym typeface="Wingdings" panose="05000000000000000000" pitchFamily="2" charset="2"/>
              </a:rPr>
              <a:t>Model </a:t>
            </a:r>
            <a:r>
              <a:rPr lang="ko-KR" altLang="en-US" dirty="0">
                <a:sym typeface="Wingdings" panose="05000000000000000000" pitchFamily="2" charset="2"/>
              </a:rPr>
              <a:t>이 알아 들을 수 있는 언어로 변경하여 </a:t>
            </a:r>
            <a:r>
              <a:rPr lang="en-US" altLang="ko-KR" dirty="0">
                <a:sym typeface="Wingdings" panose="05000000000000000000" pitchFamily="2" charset="2"/>
              </a:rPr>
              <a:t>Model </a:t>
            </a:r>
            <a:r>
              <a:rPr lang="ko-KR" altLang="en-US" dirty="0">
                <a:sym typeface="Wingdings" panose="05000000000000000000" pitchFamily="2" charset="2"/>
              </a:rPr>
              <a:t>에 전달 </a:t>
            </a:r>
            <a:r>
              <a:rPr lang="en-US" altLang="ko-KR" dirty="0">
                <a:sym typeface="Wingdings" panose="05000000000000000000" pitchFamily="2" charset="2"/>
              </a:rPr>
              <a:t> DB</a:t>
            </a:r>
            <a:r>
              <a:rPr lang="ko-KR" altLang="en-US" dirty="0">
                <a:sym typeface="Wingdings" panose="05000000000000000000" pitchFamily="2" charset="2"/>
              </a:rPr>
              <a:t>에서 해당 내용 삭제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해당 내용은 다시 </a:t>
            </a:r>
            <a:r>
              <a:rPr lang="en-US" altLang="ko-KR" dirty="0">
                <a:sym typeface="Wingdings" panose="05000000000000000000" pitchFamily="2" charset="2"/>
              </a:rPr>
              <a:t>Controller </a:t>
            </a:r>
            <a:r>
              <a:rPr lang="ko-KR" altLang="en-US" dirty="0">
                <a:sym typeface="Wingdings" panose="05000000000000000000" pitchFamily="2" charset="2"/>
              </a:rPr>
              <a:t>를 통해 </a:t>
            </a:r>
            <a:r>
              <a:rPr lang="en-US" altLang="ko-KR" dirty="0">
                <a:sym typeface="Wingdings" panose="05000000000000000000" pitchFamily="2" charset="2"/>
              </a:rPr>
              <a:t>View </a:t>
            </a:r>
            <a:r>
              <a:rPr lang="ko-KR" altLang="en-US" dirty="0">
                <a:sym typeface="Wingdings" panose="05000000000000000000" pitchFamily="2" charset="2"/>
              </a:rPr>
              <a:t>전달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사용자가 보는 화면이 변경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83835720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View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EB8CFE8-E99B-B8DB-81F4-DEA32F092B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Model  </a:t>
            </a:r>
            <a:r>
              <a:rPr lang="ko-KR" altLang="en-US" dirty="0"/>
              <a:t>부터 받은 정보를 </a:t>
            </a:r>
            <a:r>
              <a:rPr lang="en-US" altLang="ko-KR" dirty="0"/>
              <a:t>Controller </a:t>
            </a:r>
            <a:r>
              <a:rPr lang="ko-KR" altLang="en-US" dirty="0"/>
              <a:t>가 받아서 전달하면 그려주는 역할을 합니다</a:t>
            </a:r>
            <a:endParaRPr lang="en-US" altLang="ko-KR" dirty="0"/>
          </a:p>
          <a:p>
            <a:r>
              <a:rPr lang="ko-KR" altLang="en-US" dirty="0"/>
              <a:t>사용자가 보는 화면을 담당</a:t>
            </a:r>
            <a:endParaRPr lang="en-US" altLang="ko-KR" dirty="0"/>
          </a:p>
          <a:p>
            <a:r>
              <a:rPr lang="ko-KR" altLang="en-US" dirty="0"/>
              <a:t>사용자의 요청을 </a:t>
            </a:r>
            <a:r>
              <a:rPr lang="en-US" altLang="ko-KR" dirty="0"/>
              <a:t>Controller </a:t>
            </a:r>
            <a:r>
              <a:rPr lang="ko-KR" altLang="en-US" dirty="0"/>
              <a:t>로 전달 합니다</a:t>
            </a:r>
          </a:p>
        </p:txBody>
      </p:sp>
    </p:spTree>
    <p:extLst>
      <p:ext uri="{BB962C8B-B14F-4D97-AF65-F5344CB8AC3E}">
        <p14:creationId xmlns:p14="http://schemas.microsoft.com/office/powerpoint/2010/main" val="2959824369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MVC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의 장단점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EB8CFE8-E99B-B8DB-81F4-DEA32F092B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장점</a:t>
            </a:r>
            <a:endParaRPr lang="en-US" altLang="ko-KR" dirty="0"/>
          </a:p>
          <a:p>
            <a:pPr lvl="1"/>
            <a:r>
              <a:rPr lang="ko-KR" altLang="en-US" dirty="0"/>
              <a:t>역할이 명확히 구분 되어 있어서 유지 보수가 쉽다</a:t>
            </a:r>
            <a:endParaRPr lang="en-US" altLang="ko-KR" dirty="0"/>
          </a:p>
          <a:p>
            <a:pPr lvl="1"/>
            <a:r>
              <a:rPr lang="ko-KR" altLang="en-US" dirty="0"/>
              <a:t>기능 추가 및 확장</a:t>
            </a:r>
            <a:r>
              <a:rPr lang="en-US" altLang="ko-KR" dirty="0"/>
              <a:t>, </a:t>
            </a:r>
            <a:r>
              <a:rPr lang="ko-KR" altLang="en-US" dirty="0"/>
              <a:t>유지 보수가 쉽다</a:t>
            </a:r>
            <a:endParaRPr lang="en-US" altLang="ko-KR" dirty="0"/>
          </a:p>
          <a:p>
            <a:pPr lvl="1"/>
            <a:r>
              <a:rPr lang="ko-KR" altLang="en-US" dirty="0"/>
              <a:t>프론트 백이 서로 독립적으로 개발 이 가능</a:t>
            </a:r>
            <a:endParaRPr lang="en-US" altLang="ko-KR" dirty="0"/>
          </a:p>
          <a:p>
            <a:r>
              <a:rPr lang="ko-KR" altLang="en-US" dirty="0"/>
              <a:t>단점</a:t>
            </a:r>
            <a:endParaRPr lang="en-US" altLang="ko-KR" dirty="0"/>
          </a:p>
          <a:p>
            <a:pPr lvl="1"/>
            <a:r>
              <a:rPr lang="en-US" altLang="ko-KR" dirty="0"/>
              <a:t>MVC </a:t>
            </a:r>
            <a:r>
              <a:rPr lang="ko-KR" altLang="en-US" dirty="0"/>
              <a:t>구조에 대한 이해를 바탕으로 설계가 필요하다</a:t>
            </a:r>
            <a:endParaRPr lang="en-US" altLang="ko-KR" dirty="0"/>
          </a:p>
          <a:p>
            <a:pPr lvl="1"/>
            <a:r>
              <a:rPr lang="en-US" altLang="ko-KR" dirty="0"/>
              <a:t>MVC </a:t>
            </a:r>
            <a:r>
              <a:rPr lang="ko-KR" altLang="en-US" dirty="0"/>
              <a:t>를 명확하게 나누기가 어려운 부분이 있어서 구조 상으로 복잡해 지는 경우가 많다</a:t>
            </a:r>
          </a:p>
        </p:txBody>
      </p:sp>
    </p:spTree>
    <p:extLst>
      <p:ext uri="{BB962C8B-B14F-4D97-AF65-F5344CB8AC3E}">
        <p14:creationId xmlns:p14="http://schemas.microsoft.com/office/powerpoint/2010/main" val="346525628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MVC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의 현재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EB8CFE8-E99B-B8DB-81F4-DEA32F092B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장점</a:t>
            </a:r>
            <a:endParaRPr lang="en-US" altLang="ko-KR" dirty="0"/>
          </a:p>
          <a:p>
            <a:pPr lvl="1"/>
            <a:r>
              <a:rPr lang="ko-KR" altLang="en-US" dirty="0"/>
              <a:t>역할이 명확히 구분 되어 있어서 유지 보수가 쉽다</a:t>
            </a:r>
            <a:endParaRPr lang="en-US" altLang="ko-KR" dirty="0"/>
          </a:p>
          <a:p>
            <a:pPr lvl="1"/>
            <a:r>
              <a:rPr lang="ko-KR" altLang="en-US" dirty="0"/>
              <a:t>기능 추가 및 확장이 쉽다</a:t>
            </a:r>
            <a:endParaRPr lang="en-US" altLang="ko-KR" dirty="0"/>
          </a:p>
          <a:p>
            <a:pPr lvl="1"/>
            <a:r>
              <a:rPr lang="ko-KR" altLang="en-US" dirty="0" err="1"/>
              <a:t>서로간의</a:t>
            </a:r>
            <a:r>
              <a:rPr lang="ko-KR" altLang="en-US" dirty="0"/>
              <a:t> 협업에 좋다</a:t>
            </a:r>
            <a:endParaRPr lang="en-US" altLang="ko-KR" dirty="0"/>
          </a:p>
          <a:p>
            <a:r>
              <a:rPr lang="ko-KR" altLang="en-US" dirty="0"/>
              <a:t>단점</a:t>
            </a:r>
            <a:endParaRPr lang="en-US" altLang="ko-KR" dirty="0"/>
          </a:p>
          <a:p>
            <a:pPr lvl="1"/>
            <a:r>
              <a:rPr lang="en-US" altLang="ko-KR" dirty="0"/>
              <a:t>MVC </a:t>
            </a:r>
            <a:r>
              <a:rPr lang="ko-KR" altLang="en-US" dirty="0"/>
              <a:t>구조에 대한 이해를 바탕으로 설계가 필요하다</a:t>
            </a:r>
            <a:endParaRPr lang="en-US" altLang="ko-KR" dirty="0"/>
          </a:p>
          <a:p>
            <a:pPr lvl="1"/>
            <a:r>
              <a:rPr lang="en-US" altLang="ko-KR" dirty="0"/>
              <a:t>MVC </a:t>
            </a:r>
            <a:r>
              <a:rPr lang="ko-KR" altLang="en-US" dirty="0"/>
              <a:t>를 명확하게 나누기가 어려운 부분이 있어서 구조 상으로 복잡해 지는 경우가 많다</a:t>
            </a:r>
          </a:p>
        </p:txBody>
      </p:sp>
    </p:spTree>
    <p:extLst>
      <p:ext uri="{BB962C8B-B14F-4D97-AF65-F5344CB8AC3E}">
        <p14:creationId xmlns:p14="http://schemas.microsoft.com/office/powerpoint/2010/main" val="11618079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66" name="Picture 2" descr="박상철 '트로트퀸' 깜짝등장, 섹시 벨리댄서들과 '무조건' 열창 : 네이트뉴스">
            <a:extLst>
              <a:ext uri="{FF2B5EF4-FFF2-40B4-BE49-F238E27FC236}">
                <a16:creationId xmlns:a16="http://schemas.microsoft.com/office/drawing/2014/main" id="{DFF3D2BE-7794-FE36-B717-864971FEDA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6524" y="1207294"/>
            <a:ext cx="7918952" cy="4443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59609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E1D6E9-6D74-774A-BB62-E7D59F14A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메인 라우터를 서버에 적용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FEA7DC3-7A74-7672-DE9F-BFA0F1BB93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mainRouter</a:t>
            </a:r>
            <a:r>
              <a:rPr lang="en-US" altLang="ko-KR" dirty="0"/>
              <a:t> </a:t>
            </a:r>
            <a:r>
              <a:rPr lang="ko-KR" altLang="en-US" dirty="0"/>
              <a:t>역할을 할</a:t>
            </a:r>
            <a:r>
              <a:rPr lang="en-US" altLang="ko-KR" dirty="0"/>
              <a:t>, index.js </a:t>
            </a:r>
            <a:r>
              <a:rPr lang="ko-KR" altLang="en-US" dirty="0"/>
              <a:t>모듈을 불러오고 서버에 추가해 줍시다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851AD0-FB92-473A-9E24-4BD1A0AFB57A}"/>
              </a:ext>
            </a:extLst>
          </p:cNvPr>
          <p:cNvSpPr txBox="1"/>
          <p:nvPr/>
        </p:nvSpPr>
        <p:spPr>
          <a:xfrm>
            <a:off x="849745" y="2120588"/>
            <a:ext cx="7278256" cy="424731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'express'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cors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cors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4000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cors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mainRouter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'./routes'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mainRouter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listen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서버는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PORT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번 포트에서 실행 중입니다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!`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3B7B8D1B-A5EC-F1F7-826D-621370140920}"/>
              </a:ext>
            </a:extLst>
          </p:cNvPr>
          <p:cNvSpPr/>
          <p:nvPr/>
        </p:nvSpPr>
        <p:spPr>
          <a:xfrm>
            <a:off x="7712363" y="2120587"/>
            <a:ext cx="3871709" cy="9366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Index.js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파일을 모듈로 불러오기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Index.js 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는 생략 가능</a:t>
            </a: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!</a:t>
            </a:r>
            <a:endParaRPr lang="ko-KR" altLang="en-US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C19613C8-A4FA-6557-3CDF-A83324546CC6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5948218" y="2588912"/>
            <a:ext cx="1764145" cy="1899961"/>
          </a:xfrm>
          <a:prstGeom prst="straightConnector1">
            <a:avLst/>
          </a:prstGeom>
          <a:ln w="57150">
            <a:solidFill>
              <a:srgbClr val="FF000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FC6D8104-CFC5-4304-0F98-9A99B8467CA1}"/>
              </a:ext>
            </a:extLst>
          </p:cNvPr>
          <p:cNvSpPr/>
          <p:nvPr/>
        </p:nvSpPr>
        <p:spPr>
          <a:xfrm>
            <a:off x="8107900" y="3365847"/>
            <a:ext cx="3871709" cy="234222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서버 주소인</a:t>
            </a:r>
            <a:endParaRPr lang="en-US" altLang="ko-KR" dirty="0">
              <a:solidFill>
                <a:schemeClr val="bg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dirty="0">
                <a:solidFill>
                  <a:schemeClr val="bg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http://localhost:4000 </a:t>
            </a:r>
            <a:r>
              <a:rPr lang="ko-KR" altLang="en-US" dirty="0">
                <a:solidFill>
                  <a:schemeClr val="bg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이후에</a:t>
            </a:r>
            <a:endParaRPr lang="en-US" altLang="ko-KR" dirty="0">
              <a:solidFill>
                <a:schemeClr val="bg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dirty="0">
                <a:solidFill>
                  <a:schemeClr val="bg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들어오는 주소가 </a:t>
            </a:r>
            <a:r>
              <a:rPr lang="en-US" altLang="ko-KR" dirty="0">
                <a:solidFill>
                  <a:schemeClr val="accent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‘ / ‘</a:t>
            </a:r>
            <a:r>
              <a:rPr lang="en-US" altLang="ko-KR" dirty="0">
                <a:solidFill>
                  <a:schemeClr val="bg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>
                <a:solidFill>
                  <a:schemeClr val="bg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들어오면</a:t>
            </a:r>
            <a:endParaRPr lang="en-US" altLang="ko-KR" dirty="0">
              <a:solidFill>
                <a:schemeClr val="bg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endParaRPr lang="en-US" altLang="ko-KR" dirty="0">
              <a:solidFill>
                <a:schemeClr val="bg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dirty="0">
                <a:solidFill>
                  <a:schemeClr val="bg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메인 라우터로 요청을 보내도록</a:t>
            </a:r>
            <a:endParaRPr lang="en-US" altLang="ko-KR" dirty="0">
              <a:solidFill>
                <a:schemeClr val="bg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dirty="0">
                <a:solidFill>
                  <a:schemeClr val="bg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설정해주기</a:t>
            </a:r>
            <a:r>
              <a:rPr lang="en-US" altLang="ko-KR" dirty="0">
                <a:solidFill>
                  <a:schemeClr val="bg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!</a:t>
            </a:r>
            <a:endParaRPr lang="ko-KR" altLang="en-US" dirty="0">
              <a:solidFill>
                <a:schemeClr val="bg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001438DD-2969-C656-C2FF-39C90E8632DC}"/>
              </a:ext>
            </a:extLst>
          </p:cNvPr>
          <p:cNvCxnSpPr>
            <a:cxnSpLocks/>
          </p:cNvCxnSpPr>
          <p:nvPr/>
        </p:nvCxnSpPr>
        <p:spPr>
          <a:xfrm>
            <a:off x="4184073" y="5080000"/>
            <a:ext cx="3943928" cy="0"/>
          </a:xfrm>
          <a:prstGeom prst="straightConnector1">
            <a:avLst/>
          </a:prstGeom>
          <a:ln w="57150">
            <a:solidFill>
              <a:srgbClr val="FF000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1535494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838795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DB</a:t>
            </a: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통신용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서버 구축하기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23706202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DB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통신을 하는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Back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서버를 구축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3"/>
            <a:ext cx="10793506" cy="5529609"/>
          </a:xfrm>
        </p:spPr>
        <p:txBody>
          <a:bodyPr/>
          <a:lstStyle/>
          <a:p>
            <a:r>
              <a:rPr lang="ko-KR" altLang="en-US" dirty="0"/>
              <a:t>이제 </a:t>
            </a:r>
            <a:r>
              <a:rPr lang="en-US" altLang="ko-KR" dirty="0"/>
              <a:t>DB </a:t>
            </a:r>
            <a:r>
              <a:rPr lang="ko-KR" altLang="en-US" dirty="0"/>
              <a:t>통신을 하는 </a:t>
            </a:r>
            <a:r>
              <a:rPr lang="en-US" altLang="ko-KR" dirty="0"/>
              <a:t>Backend </a:t>
            </a:r>
            <a:r>
              <a:rPr lang="ko-KR" altLang="en-US" dirty="0"/>
              <a:t>서버를 구축하고 해당 서버로 부터 데이터를 받아 봅시다</a:t>
            </a:r>
            <a:r>
              <a:rPr lang="en-US" altLang="ko-KR" dirty="0"/>
              <a:t>!</a:t>
            </a:r>
          </a:p>
          <a:p>
            <a:r>
              <a:rPr lang="ko-KR" altLang="en-US" dirty="0" err="1"/>
              <a:t>백엔드</a:t>
            </a:r>
            <a:r>
              <a:rPr lang="ko-KR" altLang="en-US" dirty="0"/>
              <a:t> 폴더에 </a:t>
            </a:r>
            <a:r>
              <a:rPr lang="en-US" altLang="ko-KR" dirty="0"/>
              <a:t>DB</a:t>
            </a:r>
            <a:r>
              <a:rPr lang="ko-KR" altLang="en-US" dirty="0"/>
              <a:t>를 컨트롤 하는 </a:t>
            </a:r>
            <a:r>
              <a:rPr lang="en-US" altLang="ko-KR" dirty="0"/>
              <a:t>controllers </a:t>
            </a:r>
            <a:r>
              <a:rPr lang="ko-KR" altLang="en-US" dirty="0"/>
              <a:t>폴더 생성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41D8174-47AC-B71A-7322-E2697ED054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9077"/>
          <a:stretch/>
        </p:blipFill>
        <p:spPr>
          <a:xfrm>
            <a:off x="887506" y="3666466"/>
            <a:ext cx="2939392" cy="2818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969658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MySQL 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모듈 설치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3"/>
            <a:ext cx="10793506" cy="5529609"/>
          </a:xfrm>
        </p:spPr>
        <p:txBody>
          <a:bodyPr/>
          <a:lstStyle/>
          <a:p>
            <a:r>
              <a:rPr lang="ko-KR" altLang="en-US" dirty="0"/>
              <a:t>먼저 모듈부터 설치 합시다</a:t>
            </a:r>
            <a:r>
              <a:rPr lang="en-US" altLang="ko-KR" dirty="0"/>
              <a:t>!</a:t>
            </a:r>
          </a:p>
          <a:p>
            <a:r>
              <a:rPr lang="en-US" altLang="ko-KR" dirty="0" err="1"/>
              <a:t>Npm</a:t>
            </a:r>
            <a:r>
              <a:rPr lang="en-US" altLang="ko-KR" dirty="0"/>
              <a:t> </a:t>
            </a:r>
            <a:r>
              <a:rPr lang="en-US" altLang="ko-KR" dirty="0" err="1"/>
              <a:t>i</a:t>
            </a:r>
            <a:r>
              <a:rPr lang="en-US" altLang="ko-KR" dirty="0"/>
              <a:t> </a:t>
            </a:r>
            <a:r>
              <a:rPr lang="en-US" altLang="ko-KR" dirty="0" err="1"/>
              <a:t>mysql</a:t>
            </a:r>
            <a:r>
              <a:rPr lang="en-US" altLang="ko-K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83934895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MySQL 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서버 통신용 모듈 작성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BDAD00E1-2262-37BF-254B-7A16B3183C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3"/>
            <a:ext cx="10793506" cy="5529609"/>
          </a:xfrm>
        </p:spPr>
        <p:txBody>
          <a:bodyPr/>
          <a:lstStyle/>
          <a:p>
            <a:r>
              <a:rPr lang="en-US" altLang="ko-KR" dirty="0"/>
              <a:t>dbConnect.js </a:t>
            </a:r>
            <a:r>
              <a:rPr lang="ko-KR" altLang="en-US" dirty="0"/>
              <a:t>라는 </a:t>
            </a:r>
            <a:r>
              <a:rPr lang="en-US" altLang="ko-KR" dirty="0"/>
              <a:t>DB </a:t>
            </a:r>
            <a:r>
              <a:rPr lang="ko-KR" altLang="en-US" dirty="0"/>
              <a:t>통신용 모듈을 작성해 봅시다</a:t>
            </a:r>
            <a:r>
              <a:rPr lang="en-US" altLang="ko-KR" dirty="0"/>
              <a:t>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379E7FD-3942-2BC6-C5F8-45A6FA1C13ED}"/>
              </a:ext>
            </a:extLst>
          </p:cNvPr>
          <p:cNvSpPr txBox="1"/>
          <p:nvPr/>
        </p:nvSpPr>
        <p:spPr>
          <a:xfrm>
            <a:off x="717177" y="2155827"/>
            <a:ext cx="8570258" cy="369331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mysql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mysql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connection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mysql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createConnection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host: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'localhost'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user: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'root'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password: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비밀번호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port: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'3306'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database: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mydb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connection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connect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module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exports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connection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2EE1A4-E3E4-055F-07F6-0664F2234BAD}"/>
              </a:ext>
            </a:extLst>
          </p:cNvPr>
          <p:cNvSpPr txBox="1"/>
          <p:nvPr/>
        </p:nvSpPr>
        <p:spPr>
          <a:xfrm>
            <a:off x="6141389" y="5347771"/>
            <a:ext cx="2873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controllers/dbConnect.js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49912556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838795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DB</a:t>
            </a: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통신용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컨트롤러 작성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41854995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DB 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통신 컨트롤러 작성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BDAD00E1-2262-37BF-254B-7A16B3183C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3"/>
            <a:ext cx="10793506" cy="5529609"/>
          </a:xfrm>
        </p:spPr>
        <p:txBody>
          <a:bodyPr/>
          <a:lstStyle/>
          <a:p>
            <a:r>
              <a:rPr lang="en-US" altLang="ko-KR" dirty="0"/>
              <a:t>DB</a:t>
            </a:r>
            <a:r>
              <a:rPr lang="ko-KR" altLang="en-US" dirty="0"/>
              <a:t>와 통신을 해서 우리가 원하는 데이터를 만들어 주는 </a:t>
            </a:r>
            <a:r>
              <a:rPr lang="en-US" altLang="ko-KR" dirty="0"/>
              <a:t>Controller </a:t>
            </a:r>
            <a:r>
              <a:rPr lang="ko-KR" altLang="en-US" dirty="0"/>
              <a:t>를 작성해 봅시다</a:t>
            </a:r>
            <a:endParaRPr lang="en-US" altLang="ko-KR" dirty="0"/>
          </a:p>
        </p:txBody>
      </p:sp>
      <p:pic>
        <p:nvPicPr>
          <p:cNvPr id="1026" name="Picture 2" descr="MVC 패턴 예제 및 동작방식 정리글">
            <a:extLst>
              <a:ext uri="{FF2B5EF4-FFF2-40B4-BE49-F238E27FC236}">
                <a16:creationId xmlns:a16="http://schemas.microsoft.com/office/drawing/2014/main" id="{F71DA94C-B4A7-608C-7B9D-401518DE4F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8330" y="2290427"/>
            <a:ext cx="8633012" cy="3602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5730700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DB 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통신 컨트롤러 작성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BDAD00E1-2262-37BF-254B-7A16B3183C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3"/>
            <a:ext cx="10793506" cy="5529609"/>
          </a:xfrm>
        </p:spPr>
        <p:txBody>
          <a:bodyPr/>
          <a:lstStyle/>
          <a:p>
            <a:r>
              <a:rPr lang="en-US" altLang="ko-KR" dirty="0" err="1"/>
              <a:t>Constrollers</a:t>
            </a:r>
            <a:r>
              <a:rPr lang="en-US" altLang="ko-KR" dirty="0"/>
              <a:t> </a:t>
            </a:r>
            <a:r>
              <a:rPr lang="ko-KR" altLang="en-US" dirty="0"/>
              <a:t>폴더에 </a:t>
            </a:r>
            <a:r>
              <a:rPr lang="en-US" altLang="ko-KR" dirty="0"/>
              <a:t>userController.js </a:t>
            </a:r>
            <a:r>
              <a:rPr lang="ko-KR" altLang="en-US" dirty="0"/>
              <a:t>파일 생성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1555322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6F316D1-3FC5-0616-BD37-452F8B7385C2}"/>
              </a:ext>
            </a:extLst>
          </p:cNvPr>
          <p:cNvSpPr txBox="1"/>
          <p:nvPr/>
        </p:nvSpPr>
        <p:spPr>
          <a:xfrm>
            <a:off x="285750" y="219075"/>
            <a:ext cx="10287000" cy="369331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connection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'./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dbConnect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db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getUsers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cb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connection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'SELECT * FROM 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mydb.user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;'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throw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cb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module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exports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db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4F1126-49FA-7DB6-47D1-37FF71EE7423}"/>
              </a:ext>
            </a:extLst>
          </p:cNvPr>
          <p:cNvSpPr txBox="1"/>
          <p:nvPr/>
        </p:nvSpPr>
        <p:spPr>
          <a:xfrm>
            <a:off x="7028495" y="3318162"/>
            <a:ext cx="3402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contorollers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/dataController.js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53494864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838795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DB</a:t>
            </a: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통신용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라우터 생성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44693881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DB 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통신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라우터 생성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BDAD00E1-2262-37BF-254B-7A16B3183C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3"/>
            <a:ext cx="10793506" cy="5529609"/>
          </a:xfrm>
        </p:spPr>
        <p:txBody>
          <a:bodyPr/>
          <a:lstStyle/>
          <a:p>
            <a:r>
              <a:rPr lang="en-US" altLang="ko-KR" dirty="0"/>
              <a:t>Routes </a:t>
            </a:r>
            <a:r>
              <a:rPr lang="ko-KR" altLang="en-US" dirty="0"/>
              <a:t>폴더에 </a:t>
            </a:r>
            <a:r>
              <a:rPr lang="en-US" altLang="ko-KR" dirty="0"/>
              <a:t>data.js </a:t>
            </a:r>
            <a:r>
              <a:rPr lang="ko-KR" altLang="en-US" dirty="0"/>
              <a:t>생성</a:t>
            </a:r>
            <a:endParaRPr lang="en-US" altLang="ko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348367-2586-104F-72FC-EDCE587D1BF5}"/>
              </a:ext>
            </a:extLst>
          </p:cNvPr>
          <p:cNvSpPr txBox="1"/>
          <p:nvPr/>
        </p:nvSpPr>
        <p:spPr>
          <a:xfrm>
            <a:off x="705394" y="2178376"/>
            <a:ext cx="8795657" cy="341632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'express'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db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'../controllers/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userController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router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Router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router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db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getUsers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module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exports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router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5A9AB3-05C8-7672-7C75-77BAF6F0ADDE}"/>
              </a:ext>
            </a:extLst>
          </p:cNvPr>
          <p:cNvSpPr txBox="1"/>
          <p:nvPr/>
        </p:nvSpPr>
        <p:spPr>
          <a:xfrm>
            <a:off x="7658164" y="5163105"/>
            <a:ext cx="17180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routes/data.js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322987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34573FB1-3A43-37C1-0146-B8B94AC8EACA}"/>
              </a:ext>
            </a:extLst>
          </p:cNvPr>
          <p:cNvSpPr/>
          <p:nvPr/>
        </p:nvSpPr>
        <p:spPr>
          <a:xfrm>
            <a:off x="4941455" y="230908"/>
            <a:ext cx="6991927" cy="6493165"/>
          </a:xfrm>
          <a:prstGeom prst="roundRect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972ECB74-7725-6092-7F63-BBADDF3D90B2}"/>
              </a:ext>
            </a:extLst>
          </p:cNvPr>
          <p:cNvSpPr/>
          <p:nvPr/>
        </p:nvSpPr>
        <p:spPr>
          <a:xfrm>
            <a:off x="6751782" y="1671811"/>
            <a:ext cx="5181600" cy="1634807"/>
          </a:xfrm>
          <a:prstGeom prst="roundRect">
            <a:avLst/>
          </a:prstGeom>
          <a:solidFill>
            <a:srgbClr val="00B050"/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http://localhost:4000</a:t>
            </a:r>
            <a:r>
              <a:rPr lang="en-US" altLang="ko-KR" sz="2800" dirty="0">
                <a:solidFill>
                  <a:schemeClr val="accent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endParaRPr lang="ko-KR" altLang="en-US" sz="2800" dirty="0">
              <a:solidFill>
                <a:schemeClr val="accent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66D81B-2FB0-F32F-3644-C1EF03850AA7}"/>
              </a:ext>
            </a:extLst>
          </p:cNvPr>
          <p:cNvSpPr txBox="1"/>
          <p:nvPr/>
        </p:nvSpPr>
        <p:spPr>
          <a:xfrm>
            <a:off x="7949143" y="378812"/>
            <a:ext cx="15584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server</a:t>
            </a:r>
            <a:endParaRPr lang="ko-KR" altLang="en-US" sz="36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3B8B4F84-AE65-CD25-FD6E-53DA671EC996}"/>
              </a:ext>
            </a:extLst>
          </p:cNvPr>
          <p:cNvSpPr/>
          <p:nvPr/>
        </p:nvSpPr>
        <p:spPr>
          <a:xfrm>
            <a:off x="6751782" y="4031702"/>
            <a:ext cx="5181600" cy="1634807"/>
          </a:xfrm>
          <a:prstGeom prst="roundRect">
            <a:avLst/>
          </a:prstGeom>
          <a:solidFill>
            <a:srgbClr val="00B050"/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http://localhost:4000</a:t>
            </a:r>
            <a:r>
              <a:rPr lang="en-US" altLang="ko-KR" sz="2800" dirty="0">
                <a:solidFill>
                  <a:schemeClr val="accent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/users</a:t>
            </a:r>
            <a:endParaRPr lang="ko-KR" altLang="en-US" sz="2800" dirty="0">
              <a:solidFill>
                <a:schemeClr val="accent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0242" name="Picture 2" descr="교통경찰 - 해시넷">
            <a:extLst>
              <a:ext uri="{FF2B5EF4-FFF2-40B4-BE49-F238E27FC236}">
                <a16:creationId xmlns:a16="http://schemas.microsoft.com/office/drawing/2014/main" id="{65053316-4B03-1FA6-4147-262DC8164D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2517" y="2501646"/>
            <a:ext cx="2932864" cy="1951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C9303516-6375-2D91-B02C-1B3036667047}"/>
              </a:ext>
            </a:extLst>
          </p:cNvPr>
          <p:cNvSpPr/>
          <p:nvPr/>
        </p:nvSpPr>
        <p:spPr>
          <a:xfrm>
            <a:off x="3193473" y="3429000"/>
            <a:ext cx="1646382" cy="833132"/>
          </a:xfrm>
          <a:prstGeom prst="roundRect">
            <a:avLst/>
          </a:prstGeom>
          <a:solidFill>
            <a:schemeClr val="accent2"/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ROUTER</a:t>
            </a:r>
            <a:endParaRPr lang="ko-KR" altLang="en-US" sz="28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51170576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메인 서버에 라우터 등록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54C731-027B-D500-5695-BC419080FDD2}"/>
              </a:ext>
            </a:extLst>
          </p:cNvPr>
          <p:cNvSpPr txBox="1"/>
          <p:nvPr/>
        </p:nvSpPr>
        <p:spPr>
          <a:xfrm>
            <a:off x="682172" y="1328391"/>
            <a:ext cx="10551885" cy="369331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indexRouter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'./routes'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userRouter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'./routes/users'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postRouter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'./routes/posts'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boardRouter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'./routes/board'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dataRouter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'./routes/data'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'view engine'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ejs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indexRouter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'/users'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userRouter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'/posts'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postRouter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'/board'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boardRouter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'/data'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dataRouter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F2B9BD-1D36-DF7D-CE3B-5514C00A382C}"/>
              </a:ext>
            </a:extLst>
          </p:cNvPr>
          <p:cNvSpPr txBox="1"/>
          <p:nvPr/>
        </p:nvSpPr>
        <p:spPr>
          <a:xfrm>
            <a:off x="10208818" y="4495448"/>
            <a:ext cx="862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App.js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04592934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838795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POSTMAN </a:t>
            </a: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테스트</a:t>
            </a: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540383752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AB51331-EACE-3E8E-A83D-9172B3FEC9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667" y="465753"/>
            <a:ext cx="5551047" cy="149451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C080F4F-3E53-2245-F03D-BBDF16947D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906" y="2076378"/>
            <a:ext cx="5202567" cy="4603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448003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838795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통신</a:t>
            </a: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에러 시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대처 방법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8947988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713F269-1B58-1748-8762-039254C439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191" y="2268227"/>
            <a:ext cx="7868748" cy="267689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0D01C01-7280-807A-B5AD-83981AEA1A4E}"/>
              </a:ext>
            </a:extLst>
          </p:cNvPr>
          <p:cNvSpPr txBox="1"/>
          <p:nvPr/>
        </p:nvSpPr>
        <p:spPr>
          <a:xfrm>
            <a:off x="8464539" y="2268227"/>
            <a:ext cx="33348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3"/>
              </a:rPr>
              <a:t>https://1mini2.tistory.com/88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866CAF5-F14E-3D1A-1799-03CB665F81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659" y="5321511"/>
            <a:ext cx="11736682" cy="60188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FA671E9A-984F-1979-F8D1-38B27ED210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191" y="292586"/>
            <a:ext cx="7173326" cy="180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910720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838795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게시판에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DB </a:t>
            </a: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적용하기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2010093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게시판 서비스를 위한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TABLE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생성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D70CB28-3C07-38FC-A498-80DB50B217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045" y="1576011"/>
            <a:ext cx="10542838" cy="2464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230089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테스트를 위한 기본 데이터 삽입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FEC622A-7481-7D4C-D478-60E8D57531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988" y="1446000"/>
            <a:ext cx="11107417" cy="91427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304D188-6903-8490-FD03-CCFFECB02C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988" y="2825857"/>
            <a:ext cx="6866864" cy="1476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881509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838795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DB </a:t>
            </a: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버전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게시판 작업 시작</a:t>
            </a: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4020432925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게시판 용 컨트롤러 작성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BDAD00E1-2262-37BF-254B-7A16B3183C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3"/>
            <a:ext cx="10793506" cy="5529609"/>
          </a:xfrm>
        </p:spPr>
        <p:txBody>
          <a:bodyPr/>
          <a:lstStyle/>
          <a:p>
            <a:r>
              <a:rPr lang="en-US" altLang="ko-KR" dirty="0"/>
              <a:t>Controllers </a:t>
            </a:r>
            <a:r>
              <a:rPr lang="ko-KR" altLang="en-US" dirty="0"/>
              <a:t>폴더에 </a:t>
            </a:r>
            <a:r>
              <a:rPr lang="en-US" altLang="ko-KR" dirty="0"/>
              <a:t>boardController.js</a:t>
            </a:r>
            <a:r>
              <a:rPr lang="ko-KR" altLang="en-US" dirty="0"/>
              <a:t> 작성</a:t>
            </a:r>
            <a:endParaRPr lang="en-US" altLang="ko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348367-2586-104F-72FC-EDCE587D1BF5}"/>
              </a:ext>
            </a:extLst>
          </p:cNvPr>
          <p:cNvSpPr txBox="1"/>
          <p:nvPr/>
        </p:nvSpPr>
        <p:spPr>
          <a:xfrm>
            <a:off x="705394" y="2178376"/>
            <a:ext cx="8795657" cy="369331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connection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'./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dbConnect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db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getAllArticles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cb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connection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'SELECT * FROM 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mydb.board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;'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throw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cb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module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exports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db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5A9AB3-05C8-7672-7C75-77BAF6F0ADDE}"/>
              </a:ext>
            </a:extLst>
          </p:cNvPr>
          <p:cNvSpPr txBox="1"/>
          <p:nvPr/>
        </p:nvSpPr>
        <p:spPr>
          <a:xfrm>
            <a:off x="5777112" y="5347771"/>
            <a:ext cx="3584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Controllers/boardContoroller.js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946787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34573FB1-3A43-37C1-0146-B8B94AC8EACA}"/>
              </a:ext>
            </a:extLst>
          </p:cNvPr>
          <p:cNvSpPr/>
          <p:nvPr/>
        </p:nvSpPr>
        <p:spPr>
          <a:xfrm>
            <a:off x="5975381" y="230908"/>
            <a:ext cx="5958001" cy="6493165"/>
          </a:xfrm>
          <a:prstGeom prst="roundRect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972ECB74-7725-6092-7F63-BBADDF3D90B2}"/>
              </a:ext>
            </a:extLst>
          </p:cNvPr>
          <p:cNvSpPr/>
          <p:nvPr/>
        </p:nvSpPr>
        <p:spPr>
          <a:xfrm>
            <a:off x="6751782" y="1671811"/>
            <a:ext cx="5181600" cy="1634807"/>
          </a:xfrm>
          <a:prstGeom prst="roundRect">
            <a:avLst/>
          </a:prstGeom>
          <a:solidFill>
            <a:srgbClr val="00B050"/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http://localhost:4000</a:t>
            </a:r>
            <a:r>
              <a:rPr lang="en-US" altLang="ko-KR" sz="2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endParaRPr lang="ko-KR" altLang="en-US" sz="28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66D81B-2FB0-F32F-3644-C1EF03850AA7}"/>
              </a:ext>
            </a:extLst>
          </p:cNvPr>
          <p:cNvSpPr txBox="1"/>
          <p:nvPr/>
        </p:nvSpPr>
        <p:spPr>
          <a:xfrm>
            <a:off x="7949143" y="378812"/>
            <a:ext cx="15584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server</a:t>
            </a:r>
            <a:endParaRPr lang="ko-KR" altLang="en-US" sz="36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3B8B4F84-AE65-CD25-FD6E-53DA671EC996}"/>
              </a:ext>
            </a:extLst>
          </p:cNvPr>
          <p:cNvSpPr/>
          <p:nvPr/>
        </p:nvSpPr>
        <p:spPr>
          <a:xfrm>
            <a:off x="6751782" y="4031702"/>
            <a:ext cx="5181600" cy="1634807"/>
          </a:xfrm>
          <a:prstGeom prst="roundRect">
            <a:avLst/>
          </a:prstGeom>
          <a:solidFill>
            <a:srgbClr val="00B050"/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http://localhost:4000</a:t>
            </a:r>
            <a:r>
              <a:rPr lang="en-US" altLang="ko-KR" sz="2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/users</a:t>
            </a:r>
            <a:endParaRPr lang="ko-KR" altLang="en-US" sz="28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0242" name="Picture 2" descr="교통경찰 - 해시넷">
            <a:extLst>
              <a:ext uri="{FF2B5EF4-FFF2-40B4-BE49-F238E27FC236}">
                <a16:creationId xmlns:a16="http://schemas.microsoft.com/office/drawing/2014/main" id="{65053316-4B03-1FA6-4147-262DC8164D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2517" y="2566300"/>
            <a:ext cx="2932864" cy="1951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C9303516-6375-2D91-B02C-1B3036667047}"/>
              </a:ext>
            </a:extLst>
          </p:cNvPr>
          <p:cNvSpPr/>
          <p:nvPr/>
        </p:nvSpPr>
        <p:spPr>
          <a:xfrm>
            <a:off x="3193473" y="3493654"/>
            <a:ext cx="1646382" cy="833132"/>
          </a:xfrm>
          <a:prstGeom prst="roundRect">
            <a:avLst/>
          </a:prstGeom>
          <a:solidFill>
            <a:schemeClr val="accent2"/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ROUTER</a:t>
            </a:r>
            <a:endParaRPr lang="ko-KR" altLang="en-US" sz="28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405B9B50-CB7D-E307-FB79-C00032F93C96}"/>
              </a:ext>
            </a:extLst>
          </p:cNvPr>
          <p:cNvSpPr/>
          <p:nvPr/>
        </p:nvSpPr>
        <p:spPr>
          <a:xfrm>
            <a:off x="147782" y="2630031"/>
            <a:ext cx="2894735" cy="1727246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http://localhost:4000</a:t>
            </a:r>
            <a:r>
              <a:rPr lang="en-US" altLang="ko-KR" sz="24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endParaRPr lang="ko-KR" altLang="en-US" sz="24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9" name="연결선: 꺾임 8">
            <a:extLst>
              <a:ext uri="{FF2B5EF4-FFF2-40B4-BE49-F238E27FC236}">
                <a16:creationId xmlns:a16="http://schemas.microsoft.com/office/drawing/2014/main" id="{34995856-C4AA-185E-25B6-2E7EAD11DCD7}"/>
              </a:ext>
            </a:extLst>
          </p:cNvPr>
          <p:cNvCxnSpPr>
            <a:stCxn id="10242" idx="3"/>
            <a:endCxn id="5" idx="1"/>
          </p:cNvCxnSpPr>
          <p:nvPr/>
        </p:nvCxnSpPr>
        <p:spPr>
          <a:xfrm flipV="1">
            <a:off x="5975381" y="2489215"/>
            <a:ext cx="776401" cy="1052929"/>
          </a:xfrm>
          <a:prstGeom prst="bentConnector3">
            <a:avLst/>
          </a:prstGeom>
          <a:ln w="762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590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dbBoard.js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라우터 만들기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BDAD00E1-2262-37BF-254B-7A16B3183C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3"/>
            <a:ext cx="10793506" cy="5529609"/>
          </a:xfrm>
        </p:spPr>
        <p:txBody>
          <a:bodyPr/>
          <a:lstStyle/>
          <a:p>
            <a:r>
              <a:rPr lang="en-US" altLang="ko-KR" dirty="0"/>
              <a:t>routes </a:t>
            </a:r>
            <a:r>
              <a:rPr lang="ko-KR" altLang="en-US" dirty="0"/>
              <a:t>폴더에 </a:t>
            </a:r>
            <a:r>
              <a:rPr lang="en-US" altLang="ko-KR" dirty="0"/>
              <a:t>dbBoard.js </a:t>
            </a:r>
            <a:r>
              <a:rPr lang="ko-KR" altLang="en-US" dirty="0"/>
              <a:t>라우터 작성</a:t>
            </a:r>
            <a:endParaRPr lang="en-US" altLang="ko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348367-2586-104F-72FC-EDCE587D1BF5}"/>
              </a:ext>
            </a:extLst>
          </p:cNvPr>
          <p:cNvSpPr txBox="1"/>
          <p:nvPr/>
        </p:nvSpPr>
        <p:spPr>
          <a:xfrm>
            <a:off x="705394" y="2178376"/>
            <a:ext cx="8795657" cy="341632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'express'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db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'../controllers/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boardController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router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Router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router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getAll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db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getAllArticles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module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exports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router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BE8E2D-DE73-1B9E-BDF2-F1263995E75A}"/>
              </a:ext>
            </a:extLst>
          </p:cNvPr>
          <p:cNvSpPr txBox="1"/>
          <p:nvPr/>
        </p:nvSpPr>
        <p:spPr>
          <a:xfrm>
            <a:off x="7347256" y="5163105"/>
            <a:ext cx="21537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routes/dbBoard.js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19714957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메인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서버에 라우터 등록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510516-E111-FF03-CDC4-E03A9D79CC84}"/>
              </a:ext>
            </a:extLst>
          </p:cNvPr>
          <p:cNvSpPr txBox="1"/>
          <p:nvPr/>
        </p:nvSpPr>
        <p:spPr>
          <a:xfrm>
            <a:off x="682172" y="1328391"/>
            <a:ext cx="10551885" cy="203132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dirty="0" err="1">
                <a:solidFill>
                  <a:srgbClr val="4FC1FF"/>
                </a:solidFill>
                <a:latin typeface="Consolas" panose="020B0609020204030204" pitchFamily="49" charset="0"/>
              </a:rPr>
              <a:t>main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Router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'./routes'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boardRouter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'./routes/board'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dbBoardRouter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'./routes/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dbBoard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indexRouter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'/board'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boardRouter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dbBoard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dbBoardRouter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D01D33-CBF1-8400-1EC4-CCDCCBE61615}"/>
              </a:ext>
            </a:extLst>
          </p:cNvPr>
          <p:cNvSpPr txBox="1"/>
          <p:nvPr/>
        </p:nvSpPr>
        <p:spPr>
          <a:xfrm>
            <a:off x="10208818" y="4495448"/>
            <a:ext cx="862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App.js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11453822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포스트 맨으로 테스트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97161E1-AA9F-3E9B-0FF8-05B02113EE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3971" y="0"/>
            <a:ext cx="57444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678144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dbBoard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용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EJS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파일 생성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F4763AB3-0252-BD68-6E03-50AE695865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3"/>
            <a:ext cx="10793506" cy="5529609"/>
          </a:xfrm>
        </p:spPr>
        <p:txBody>
          <a:bodyPr/>
          <a:lstStyle/>
          <a:p>
            <a:r>
              <a:rPr lang="ko-KR" altLang="en-US" dirty="0"/>
              <a:t>기존 </a:t>
            </a:r>
            <a:r>
              <a:rPr lang="en-US" altLang="ko-KR" dirty="0" err="1"/>
              <a:t>board.ejs</a:t>
            </a:r>
            <a:r>
              <a:rPr lang="en-US" altLang="ko-KR" dirty="0"/>
              <a:t> </a:t>
            </a:r>
            <a:r>
              <a:rPr lang="ko-KR" altLang="en-US" dirty="0"/>
              <a:t>파일을 카피해서 쓰기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en-US" altLang="ko-KR" dirty="0" err="1">
                <a:sym typeface="Wingdings" panose="05000000000000000000" pitchFamily="2" charset="2"/>
              </a:rPr>
              <a:t>db_board.ejs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생성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/>
              <a:t>글쓰기 모드로 이동 </a:t>
            </a:r>
            <a:r>
              <a:rPr lang="en-US" altLang="ko-KR" dirty="0" err="1"/>
              <a:t>href</a:t>
            </a:r>
            <a:r>
              <a:rPr lang="en-US" altLang="ko-KR" dirty="0"/>
              <a:t> </a:t>
            </a:r>
            <a:r>
              <a:rPr lang="ko-KR" altLang="en-US" dirty="0"/>
              <a:t>수정</a:t>
            </a:r>
            <a:endParaRPr lang="en-US" altLang="ko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FB5A7E0-CA4E-F343-5D81-476AD9546094}"/>
              </a:ext>
            </a:extLst>
          </p:cNvPr>
          <p:cNvSpPr txBox="1"/>
          <p:nvPr/>
        </p:nvSpPr>
        <p:spPr>
          <a:xfrm>
            <a:off x="722810" y="3022601"/>
            <a:ext cx="8604069" cy="64633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현재 등록 글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nbsp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&lt;%=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articleCounts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%&gt;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btn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red"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dbBoard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/write"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글쓰기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9136544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838795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DB</a:t>
            </a: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에서 데이터를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받아서 </a:t>
            </a: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EJS</a:t>
            </a: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 출력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25903389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기본 페이지 작업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F4763AB3-0252-BD68-6E03-50AE695865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3"/>
            <a:ext cx="10793506" cy="5529609"/>
          </a:xfrm>
        </p:spPr>
        <p:txBody>
          <a:bodyPr/>
          <a:lstStyle/>
          <a:p>
            <a:r>
              <a:rPr lang="en-US" altLang="ko-KR" dirty="0"/>
              <a:t>MySQL </a:t>
            </a:r>
            <a:r>
              <a:rPr lang="ko-KR" altLang="en-US" dirty="0"/>
              <a:t>로 부터 데이터를 받아서 </a:t>
            </a:r>
            <a:r>
              <a:rPr lang="en-US" altLang="ko-KR" dirty="0"/>
              <a:t>EJS </a:t>
            </a:r>
            <a:r>
              <a:rPr lang="ko-KR" altLang="en-US" dirty="0"/>
              <a:t>에 전달하는 라우터 작성</a:t>
            </a:r>
            <a:endParaRPr lang="en-US" altLang="ko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5F53C0-FA32-45FF-4E26-E53FAB069CC6}"/>
              </a:ext>
            </a:extLst>
          </p:cNvPr>
          <p:cNvSpPr txBox="1"/>
          <p:nvPr/>
        </p:nvSpPr>
        <p:spPr>
          <a:xfrm>
            <a:off x="722812" y="2274838"/>
            <a:ext cx="8934994" cy="203132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router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db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getAllArticles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ARTICLE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articleCounts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ARTICLE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render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dbBoard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{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ARTICLE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articleCounts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679A4E-A161-26D3-9C98-E4C45B007D5C}"/>
              </a:ext>
            </a:extLst>
          </p:cNvPr>
          <p:cNvSpPr txBox="1"/>
          <p:nvPr/>
        </p:nvSpPr>
        <p:spPr>
          <a:xfrm>
            <a:off x="7382090" y="3907115"/>
            <a:ext cx="21537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routes/dbBoard.js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90954713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90726025-9008-154B-8154-0356252054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387" y="899759"/>
            <a:ext cx="11117226" cy="5058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598194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오늘의짤 l 물음표짤, 어이없는짤, 황당짤털이 : 네이버 블로그">
            <a:extLst>
              <a:ext uri="{FF2B5EF4-FFF2-40B4-BE49-F238E27FC236}">
                <a16:creationId xmlns:a16="http://schemas.microsoft.com/office/drawing/2014/main" id="{C0D768EA-C461-F7F7-9655-D5BF0D1492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816" y="727303"/>
            <a:ext cx="5332368" cy="5550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653435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DB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로 부터 받아오는 데이터 찍어보기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F4763AB3-0252-BD68-6E03-50AE695865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3"/>
            <a:ext cx="10793506" cy="5529609"/>
          </a:xfrm>
        </p:spPr>
        <p:txBody>
          <a:bodyPr/>
          <a:lstStyle/>
          <a:p>
            <a:r>
              <a:rPr lang="en-US" altLang="ko-KR" dirty="0"/>
              <a:t>DB</a:t>
            </a:r>
            <a:r>
              <a:rPr lang="ko-KR" altLang="en-US" dirty="0"/>
              <a:t>에서 데이터가 잘 들어오는지 확인해 봅시다</a:t>
            </a:r>
            <a:r>
              <a:rPr lang="en-US" altLang="ko-KR" dirty="0"/>
              <a:t>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5F53C0-FA32-45FF-4E26-E53FAB069CC6}"/>
              </a:ext>
            </a:extLst>
          </p:cNvPr>
          <p:cNvSpPr txBox="1"/>
          <p:nvPr/>
        </p:nvSpPr>
        <p:spPr>
          <a:xfrm>
            <a:off x="722812" y="2274838"/>
            <a:ext cx="8934994" cy="230832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router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db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getAllArticles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ARTICLE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articleCounts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ARTICLE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ARTICLE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render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dbBoard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{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ARTICLE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articleCounts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679A4E-A161-26D3-9C98-E4C45B007D5C}"/>
              </a:ext>
            </a:extLst>
          </p:cNvPr>
          <p:cNvSpPr txBox="1"/>
          <p:nvPr/>
        </p:nvSpPr>
        <p:spPr>
          <a:xfrm>
            <a:off x="7382090" y="4090367"/>
            <a:ext cx="21537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routes/dbBoard.js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0E3745A-B949-7BF7-3654-B04A6EBD0407}"/>
              </a:ext>
            </a:extLst>
          </p:cNvPr>
          <p:cNvSpPr/>
          <p:nvPr/>
        </p:nvSpPr>
        <p:spPr>
          <a:xfrm>
            <a:off x="1219200" y="3378926"/>
            <a:ext cx="2795451" cy="35705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2695276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DB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로 부터 받아오는 데이터 찍어보기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F4763AB3-0252-BD68-6E03-50AE695865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3"/>
            <a:ext cx="10793506" cy="5529609"/>
          </a:xfrm>
        </p:spPr>
        <p:txBody>
          <a:bodyPr/>
          <a:lstStyle/>
          <a:p>
            <a:r>
              <a:rPr lang="ko-KR" altLang="en-US" dirty="0"/>
              <a:t>아하</a:t>
            </a:r>
            <a:r>
              <a:rPr lang="en-US" altLang="ko-KR" dirty="0"/>
              <a:t>! </a:t>
            </a:r>
            <a:r>
              <a:rPr lang="ko-KR" altLang="en-US" dirty="0"/>
              <a:t>키가 컬럼 명을 그대로 받아오기 때문에 대문자로 변경이 되었군요</a:t>
            </a:r>
            <a:r>
              <a:rPr lang="en-US" altLang="ko-KR" dirty="0"/>
              <a:t>!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32991DB-2556-A119-F747-956AA900D7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003" y="2198856"/>
            <a:ext cx="3505689" cy="2791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0360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34573FB1-3A43-37C1-0146-B8B94AC8EACA}"/>
              </a:ext>
            </a:extLst>
          </p:cNvPr>
          <p:cNvSpPr/>
          <p:nvPr/>
        </p:nvSpPr>
        <p:spPr>
          <a:xfrm>
            <a:off x="5975381" y="230908"/>
            <a:ext cx="5958001" cy="6493165"/>
          </a:xfrm>
          <a:prstGeom prst="roundRect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972ECB74-7725-6092-7F63-BBADDF3D90B2}"/>
              </a:ext>
            </a:extLst>
          </p:cNvPr>
          <p:cNvSpPr/>
          <p:nvPr/>
        </p:nvSpPr>
        <p:spPr>
          <a:xfrm>
            <a:off x="6751782" y="1671811"/>
            <a:ext cx="5181600" cy="1634807"/>
          </a:xfrm>
          <a:prstGeom prst="roundRect">
            <a:avLst/>
          </a:prstGeom>
          <a:solidFill>
            <a:srgbClr val="00B050"/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http://localhost:4000</a:t>
            </a:r>
            <a:r>
              <a:rPr lang="en-US" altLang="ko-KR" sz="2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endParaRPr lang="ko-KR" altLang="en-US" sz="28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66D81B-2FB0-F32F-3644-C1EF03850AA7}"/>
              </a:ext>
            </a:extLst>
          </p:cNvPr>
          <p:cNvSpPr txBox="1"/>
          <p:nvPr/>
        </p:nvSpPr>
        <p:spPr>
          <a:xfrm>
            <a:off x="7949143" y="378812"/>
            <a:ext cx="15584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server</a:t>
            </a:r>
            <a:endParaRPr lang="ko-KR" altLang="en-US" sz="36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3B8B4F84-AE65-CD25-FD6E-53DA671EC996}"/>
              </a:ext>
            </a:extLst>
          </p:cNvPr>
          <p:cNvSpPr/>
          <p:nvPr/>
        </p:nvSpPr>
        <p:spPr>
          <a:xfrm>
            <a:off x="6751782" y="4031702"/>
            <a:ext cx="5181600" cy="1634807"/>
          </a:xfrm>
          <a:prstGeom prst="roundRect">
            <a:avLst/>
          </a:prstGeom>
          <a:solidFill>
            <a:srgbClr val="00B050"/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http://localhost:4000</a:t>
            </a:r>
            <a:r>
              <a:rPr lang="en-US" altLang="ko-KR" sz="2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/users</a:t>
            </a:r>
            <a:endParaRPr lang="ko-KR" altLang="en-US" sz="28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0242" name="Picture 2" descr="교통경찰 - 해시넷">
            <a:extLst>
              <a:ext uri="{FF2B5EF4-FFF2-40B4-BE49-F238E27FC236}">
                <a16:creationId xmlns:a16="http://schemas.microsoft.com/office/drawing/2014/main" id="{65053316-4B03-1FA6-4147-262DC8164D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2517" y="2566300"/>
            <a:ext cx="2932864" cy="1951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C9303516-6375-2D91-B02C-1B3036667047}"/>
              </a:ext>
            </a:extLst>
          </p:cNvPr>
          <p:cNvSpPr/>
          <p:nvPr/>
        </p:nvSpPr>
        <p:spPr>
          <a:xfrm>
            <a:off x="3193473" y="3493654"/>
            <a:ext cx="1646382" cy="833132"/>
          </a:xfrm>
          <a:prstGeom prst="roundRect">
            <a:avLst/>
          </a:prstGeom>
          <a:solidFill>
            <a:schemeClr val="accent2"/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ROUTER</a:t>
            </a:r>
            <a:endParaRPr lang="ko-KR" altLang="en-US" sz="28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405B9B50-CB7D-E307-FB79-C00032F93C96}"/>
              </a:ext>
            </a:extLst>
          </p:cNvPr>
          <p:cNvSpPr/>
          <p:nvPr/>
        </p:nvSpPr>
        <p:spPr>
          <a:xfrm>
            <a:off x="147782" y="2630031"/>
            <a:ext cx="2894735" cy="1727246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http://localhost:4000</a:t>
            </a:r>
            <a:r>
              <a:rPr lang="en-US" altLang="ko-KR" sz="24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/users</a:t>
            </a:r>
            <a:endParaRPr lang="ko-KR" altLang="en-US" sz="24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9" name="연결선: 꺾임 8">
            <a:extLst>
              <a:ext uri="{FF2B5EF4-FFF2-40B4-BE49-F238E27FC236}">
                <a16:creationId xmlns:a16="http://schemas.microsoft.com/office/drawing/2014/main" id="{34995856-C4AA-185E-25B6-2E7EAD11DCD7}"/>
              </a:ext>
            </a:extLst>
          </p:cNvPr>
          <p:cNvCxnSpPr>
            <a:cxnSpLocks/>
            <a:stCxn id="10242" idx="3"/>
            <a:endCxn id="7" idx="1"/>
          </p:cNvCxnSpPr>
          <p:nvPr/>
        </p:nvCxnSpPr>
        <p:spPr>
          <a:xfrm>
            <a:off x="5975381" y="3542144"/>
            <a:ext cx="776401" cy="1306962"/>
          </a:xfrm>
          <a:prstGeom prst="bentConnector3">
            <a:avLst/>
          </a:prstGeom>
          <a:ln w="762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2947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EJS 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파일 변경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F4763AB3-0252-BD68-6E03-50AE695865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3"/>
            <a:ext cx="10793506" cy="5529609"/>
          </a:xfrm>
        </p:spPr>
        <p:txBody>
          <a:bodyPr/>
          <a:lstStyle/>
          <a:p>
            <a:r>
              <a:rPr lang="en-US" altLang="ko-KR" dirty="0"/>
              <a:t>EJS </a:t>
            </a:r>
            <a:r>
              <a:rPr lang="ko-KR" altLang="en-US" dirty="0"/>
              <a:t>파일을 변경</a:t>
            </a:r>
            <a:r>
              <a:rPr lang="en-US" altLang="ko-KR" dirty="0"/>
              <a:t>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B3A59A-6E46-B133-D1AE-72B19FE97C1C}"/>
              </a:ext>
            </a:extLst>
          </p:cNvPr>
          <p:cNvSpPr txBox="1"/>
          <p:nvPr/>
        </p:nvSpPr>
        <p:spPr>
          <a:xfrm>
            <a:off x="670560" y="2337455"/>
            <a:ext cx="4180114" cy="175432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"title"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&lt;%=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ARTICLE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%&gt;</a:t>
            </a: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"content"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&lt;%=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ARTICLE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%&gt;</a:t>
            </a: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172C7F-FD95-249B-FE34-3FCD82A64412}"/>
              </a:ext>
            </a:extLst>
          </p:cNvPr>
          <p:cNvSpPr txBox="1"/>
          <p:nvPr/>
        </p:nvSpPr>
        <p:spPr>
          <a:xfrm>
            <a:off x="6509657" y="2337455"/>
            <a:ext cx="4180114" cy="175432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"title"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&lt;%=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ARTICLE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%&gt;</a:t>
            </a: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"content"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&lt;%=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ARTICLE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%&gt;</a:t>
            </a: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893AD9F5-A9F3-2D7E-8CF1-555605B7B259}"/>
              </a:ext>
            </a:extLst>
          </p:cNvPr>
          <p:cNvSpPr/>
          <p:nvPr/>
        </p:nvSpPr>
        <p:spPr>
          <a:xfrm>
            <a:off x="5367447" y="2922880"/>
            <a:ext cx="679269" cy="5834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4568073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67A4238-C8EC-D314-238C-8244834564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307" y="418680"/>
            <a:ext cx="11355385" cy="602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564819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오예 - Home | Facebook">
            <a:extLst>
              <a:ext uri="{FF2B5EF4-FFF2-40B4-BE49-F238E27FC236}">
                <a16:creationId xmlns:a16="http://schemas.microsoft.com/office/drawing/2014/main" id="{9A23D80C-595B-EFD1-4D5D-C1EADBBB6D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7148" y="963929"/>
            <a:ext cx="7397704" cy="4128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8009207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838795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글 쓰기 기능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구현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17179546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글 쓰기용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EJS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파일 생성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F4763AB3-0252-BD68-6E03-50AE695865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3"/>
            <a:ext cx="10793506" cy="5529609"/>
          </a:xfrm>
        </p:spPr>
        <p:txBody>
          <a:bodyPr/>
          <a:lstStyle/>
          <a:p>
            <a:r>
              <a:rPr lang="ko-KR" altLang="en-US" dirty="0"/>
              <a:t>기존 </a:t>
            </a:r>
            <a:r>
              <a:rPr lang="en-US" altLang="ko-KR" dirty="0" err="1"/>
              <a:t>board_write.ejs</a:t>
            </a:r>
            <a:r>
              <a:rPr lang="en-US" altLang="ko-KR" dirty="0"/>
              <a:t> </a:t>
            </a:r>
            <a:r>
              <a:rPr lang="ko-KR" altLang="en-US" dirty="0"/>
              <a:t>파일을 재사용 하기</a:t>
            </a:r>
            <a:r>
              <a:rPr lang="en-US" altLang="ko-KR" dirty="0"/>
              <a:t>!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en-US" altLang="ko-KR" dirty="0" err="1">
                <a:sym typeface="Wingdings" panose="05000000000000000000" pitchFamily="2" charset="2"/>
              </a:rPr>
              <a:t>dbBoard_write.ejs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/>
              <a:t>Form </a:t>
            </a:r>
            <a:r>
              <a:rPr lang="ko-KR" altLang="en-US" dirty="0"/>
              <a:t>태그의 </a:t>
            </a:r>
            <a:r>
              <a:rPr lang="en-US" altLang="ko-KR" dirty="0"/>
              <a:t>action </a:t>
            </a:r>
            <a:r>
              <a:rPr lang="ko-KR" altLang="en-US" dirty="0"/>
              <a:t>주소를 </a:t>
            </a:r>
            <a:r>
              <a:rPr lang="en-US" altLang="ko-KR" dirty="0" err="1"/>
              <a:t>dbBoard</a:t>
            </a:r>
            <a:r>
              <a:rPr lang="en-US" altLang="ko-KR" dirty="0"/>
              <a:t> </a:t>
            </a:r>
            <a:r>
              <a:rPr lang="ko-KR" altLang="en-US" dirty="0"/>
              <a:t>용으로 변경</a:t>
            </a:r>
            <a:r>
              <a:rPr lang="en-US" altLang="ko-KR" dirty="0"/>
              <a:t>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20F196-7874-2306-36A9-D29ED5913E01}"/>
              </a:ext>
            </a:extLst>
          </p:cNvPr>
          <p:cNvSpPr txBox="1"/>
          <p:nvPr/>
        </p:nvSpPr>
        <p:spPr>
          <a:xfrm>
            <a:off x="696685" y="3024277"/>
            <a:ext cx="9196252" cy="120032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form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dbBoard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/write"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method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"POST"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board_form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form_title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h3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제목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h3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"text"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"title"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required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1151337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글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쓰기 모드로 이동하는 주소 라우팅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F4763AB3-0252-BD68-6E03-50AE695865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3"/>
            <a:ext cx="10793506" cy="5529609"/>
          </a:xfrm>
        </p:spPr>
        <p:txBody>
          <a:bodyPr/>
          <a:lstStyle/>
          <a:p>
            <a:r>
              <a:rPr lang="en-US" altLang="ko-KR" dirty="0"/>
              <a:t> GET </a:t>
            </a:r>
            <a:r>
              <a:rPr lang="ko-KR" altLang="en-US" dirty="0"/>
              <a:t>방식 </a:t>
            </a:r>
            <a:r>
              <a:rPr lang="en-US" altLang="ko-KR" dirty="0" err="1"/>
              <a:t>dbBoard</a:t>
            </a:r>
            <a:r>
              <a:rPr lang="en-US" altLang="ko-KR" dirty="0"/>
              <a:t>/write </a:t>
            </a:r>
            <a:r>
              <a:rPr lang="ko-KR" altLang="en-US" dirty="0"/>
              <a:t>라는 주소 요청이 들어오면 글 쓰기 페이지로 이동하는 라우터 만들기</a:t>
            </a:r>
            <a:r>
              <a:rPr lang="en-US" altLang="ko-KR" dirty="0"/>
              <a:t>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EB44BB-5887-1F32-FB6C-F7891E22401F}"/>
              </a:ext>
            </a:extLst>
          </p:cNvPr>
          <p:cNvSpPr txBox="1"/>
          <p:nvPr/>
        </p:nvSpPr>
        <p:spPr>
          <a:xfrm>
            <a:off x="775062" y="2918936"/>
            <a:ext cx="9649097" cy="92333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router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'/write'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render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dbBoard_write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5ADFA1-D0DB-04C8-DA5B-7C4C62E000A5}"/>
              </a:ext>
            </a:extLst>
          </p:cNvPr>
          <p:cNvSpPr txBox="1"/>
          <p:nvPr/>
        </p:nvSpPr>
        <p:spPr>
          <a:xfrm>
            <a:off x="8070067" y="3380601"/>
            <a:ext cx="21537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routes/dbBoard.js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7019207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838795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Form </a:t>
            </a: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태그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받기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1604134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Action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 보낸 주소 라우터 만들기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F4763AB3-0252-BD68-6E03-50AE695865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3"/>
            <a:ext cx="10793506" cy="5529609"/>
          </a:xfrm>
        </p:spPr>
        <p:txBody>
          <a:bodyPr/>
          <a:lstStyle/>
          <a:p>
            <a:r>
              <a:rPr lang="ko-KR" altLang="en-US" dirty="0"/>
              <a:t>해당 주소 값으로 </a:t>
            </a:r>
            <a:r>
              <a:rPr lang="en-US" altLang="ko-KR" dirty="0"/>
              <a:t>form </a:t>
            </a:r>
            <a:r>
              <a:rPr lang="ko-KR" altLang="en-US" dirty="0"/>
              <a:t>태그 데이터가 잘 들어오는지 확인</a:t>
            </a:r>
            <a:endParaRPr lang="en-US" altLang="ko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EB44BB-5887-1F32-FB6C-F7891E22401F}"/>
              </a:ext>
            </a:extLst>
          </p:cNvPr>
          <p:cNvSpPr txBox="1"/>
          <p:nvPr/>
        </p:nvSpPr>
        <p:spPr>
          <a:xfrm>
            <a:off x="775062" y="2189461"/>
            <a:ext cx="9649097" cy="92333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router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post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'/write'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5ADFA1-D0DB-04C8-DA5B-7C4C62E000A5}"/>
              </a:ext>
            </a:extLst>
          </p:cNvPr>
          <p:cNvSpPr txBox="1"/>
          <p:nvPr/>
        </p:nvSpPr>
        <p:spPr>
          <a:xfrm>
            <a:off x="8070067" y="2651126"/>
            <a:ext cx="21537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routes/dbBoard.js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E8B3993-3484-DC34-EBEC-E800E89B66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062" y="3316525"/>
            <a:ext cx="8268930" cy="923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708444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새로운 글을 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DB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 등록하는 컨트롤러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만들기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F4763AB3-0252-BD68-6E03-50AE695865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3"/>
            <a:ext cx="10793506" cy="5529609"/>
          </a:xfrm>
        </p:spPr>
        <p:txBody>
          <a:bodyPr/>
          <a:lstStyle/>
          <a:p>
            <a:r>
              <a:rPr lang="ko-KR" altLang="en-US"/>
              <a:t>데이터는 잘 들어오므로 해당 데이터를 </a:t>
            </a:r>
            <a:r>
              <a:rPr lang="en-US" altLang="ko-KR"/>
              <a:t>DB</a:t>
            </a:r>
            <a:r>
              <a:rPr lang="ko-KR" altLang="en-US"/>
              <a:t>에 등록하는 컨트롤러 작업</a:t>
            </a:r>
            <a:r>
              <a:rPr lang="en-US" altLang="ko-KR"/>
              <a:t>!</a:t>
            </a:r>
            <a:endParaRPr lang="en-US" altLang="ko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0933282-A08C-737F-8D98-28EA92183800}"/>
              </a:ext>
            </a:extLst>
          </p:cNvPr>
          <p:cNvSpPr txBox="1"/>
          <p:nvPr/>
        </p:nvSpPr>
        <p:spPr>
          <a:xfrm>
            <a:off x="226262" y="2245531"/>
            <a:ext cx="11899764" cy="230832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writeArticle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newArticle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cb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connection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`INSERT INTO </a:t>
            </a:r>
            <a:r>
              <a:rPr lang="en-US" altLang="ko-KR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mydb.board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(TITLE, CONTENT) VALUES ('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newArticle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newArticle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')`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(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throw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cb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}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);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},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05AA8C-6D3B-EFF0-B596-2DE53AAFBFB7}"/>
              </a:ext>
            </a:extLst>
          </p:cNvPr>
          <p:cNvSpPr txBox="1"/>
          <p:nvPr/>
        </p:nvSpPr>
        <p:spPr>
          <a:xfrm>
            <a:off x="8380974" y="4090367"/>
            <a:ext cx="3584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Controllers/boardContoroller.js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2431312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컨트롤러를 사용하도록 라우터 수정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EB44BB-5887-1F32-FB6C-F7891E22401F}"/>
              </a:ext>
            </a:extLst>
          </p:cNvPr>
          <p:cNvSpPr txBox="1"/>
          <p:nvPr/>
        </p:nvSpPr>
        <p:spPr>
          <a:xfrm>
            <a:off x="775062" y="1528093"/>
            <a:ext cx="9649097" cy="452431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router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post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'/write'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&amp;&amp;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db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writeArticle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protocol41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redirect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dbBoard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}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글 쓰기 실패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throw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글 제목 또는 내용이 없습니다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!'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throw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5ADFA1-D0DB-04C8-DA5B-7C4C62E000A5}"/>
              </a:ext>
            </a:extLst>
          </p:cNvPr>
          <p:cNvSpPr txBox="1"/>
          <p:nvPr/>
        </p:nvSpPr>
        <p:spPr>
          <a:xfrm>
            <a:off x="8070067" y="5524955"/>
            <a:ext cx="21537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routes/dbBoard.js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957792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E1D6E9-6D74-774A-BB62-E7D59F14A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뷰 엔진 적용 하기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FEA7DC3-7A74-7672-DE9F-BFA0F1BB93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백엔드</a:t>
            </a:r>
            <a:r>
              <a:rPr lang="ko-KR" altLang="en-US" dirty="0"/>
              <a:t> 서버에서 데이터를 바로 받아서 그릴 수 있는 뷰 엔진을 적용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3DC38C-C90E-1A3A-6192-3BE4B94A1FC7}"/>
              </a:ext>
            </a:extLst>
          </p:cNvPr>
          <p:cNvSpPr txBox="1"/>
          <p:nvPr/>
        </p:nvSpPr>
        <p:spPr>
          <a:xfrm>
            <a:off x="748145" y="2145360"/>
            <a:ext cx="9374909" cy="452431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'express'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cors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cors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4000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cors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'view engine'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ejs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mainRouter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'./routes'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userRouter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'./routes/users'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mainRouter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'/users'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userRouter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listen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서버는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PORT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번 포트에서 실행 중입니다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!`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25DFBBA0-9EDD-1848-3301-BB0DC4BB27BD}"/>
              </a:ext>
            </a:extLst>
          </p:cNvPr>
          <p:cNvSpPr/>
          <p:nvPr/>
        </p:nvSpPr>
        <p:spPr>
          <a:xfrm>
            <a:off x="7693890" y="2498800"/>
            <a:ext cx="4147128" cy="28767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뷰엔진을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ejs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세팅한다는 코드 추가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해당 코드를 추가하면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Express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알아서 프로젝트 폴더의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views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폴더를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인식하게 됩니다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!</a:t>
            </a:r>
          </a:p>
          <a:p>
            <a:pPr algn="ctr"/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그리고 </a:t>
            </a:r>
            <a:r>
              <a:rPr lang="en-US" altLang="ko-KR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ejs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파일을 찾아가죠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!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85828C3A-A748-9CDE-CB52-8DD65ABF58E2}"/>
              </a:ext>
            </a:extLst>
          </p:cNvPr>
          <p:cNvCxnSpPr>
            <a:cxnSpLocks/>
          </p:cNvCxnSpPr>
          <p:nvPr/>
        </p:nvCxnSpPr>
        <p:spPr>
          <a:xfrm flipV="1">
            <a:off x="4719782" y="3048000"/>
            <a:ext cx="2974108" cy="951345"/>
          </a:xfrm>
          <a:prstGeom prst="straightConnector1">
            <a:avLst/>
          </a:prstGeom>
          <a:ln w="57150">
            <a:solidFill>
              <a:srgbClr val="FF000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8075019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80323A6-EA01-5755-871E-E90C9CA519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344" y="469262"/>
            <a:ext cx="9509565" cy="5919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219037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838795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글 수정하기 기능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구현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70278510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글 수정 용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EJS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파일 생성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F4763AB3-0252-BD68-6E03-50AE695865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3"/>
            <a:ext cx="10793506" cy="5529609"/>
          </a:xfrm>
        </p:spPr>
        <p:txBody>
          <a:bodyPr/>
          <a:lstStyle/>
          <a:p>
            <a:r>
              <a:rPr lang="ko-KR" altLang="en-US" dirty="0"/>
              <a:t>기존 </a:t>
            </a:r>
            <a:r>
              <a:rPr lang="en-US" altLang="ko-KR" dirty="0" err="1"/>
              <a:t>board_modify.ejs</a:t>
            </a:r>
            <a:r>
              <a:rPr lang="en-US" altLang="ko-KR" dirty="0"/>
              <a:t> </a:t>
            </a:r>
            <a:r>
              <a:rPr lang="ko-KR" altLang="en-US" dirty="0"/>
              <a:t>파일을 재사용</a:t>
            </a:r>
            <a:r>
              <a:rPr lang="en-US" altLang="ko-KR" dirty="0"/>
              <a:t>!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en-US" altLang="ko-KR" dirty="0" err="1">
                <a:sym typeface="Wingdings" panose="05000000000000000000" pitchFamily="2" charset="2"/>
              </a:rPr>
              <a:t>dbBoard</a:t>
            </a:r>
            <a:r>
              <a:rPr lang="en-US" altLang="ko-KR" dirty="0">
                <a:sym typeface="Wingdings" panose="05000000000000000000" pitchFamily="2" charset="2"/>
              </a:rPr>
              <a:t>_</a:t>
            </a:r>
            <a:r>
              <a:rPr lang="en-US" altLang="ko-KR" dirty="0"/>
              <a:t> </a:t>
            </a:r>
            <a:r>
              <a:rPr lang="en-US" altLang="ko-KR" dirty="0" err="1"/>
              <a:t>modify</a:t>
            </a:r>
            <a:r>
              <a:rPr lang="en-US" altLang="ko-KR" dirty="0" err="1">
                <a:sym typeface="Wingdings" panose="05000000000000000000" pitchFamily="2" charset="2"/>
              </a:rPr>
              <a:t>.ejs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/>
              <a:t>Form </a:t>
            </a:r>
            <a:r>
              <a:rPr lang="ko-KR" altLang="en-US" dirty="0"/>
              <a:t>태그의 </a:t>
            </a:r>
            <a:r>
              <a:rPr lang="en-US" altLang="ko-KR" dirty="0"/>
              <a:t>action </a:t>
            </a:r>
            <a:r>
              <a:rPr lang="ko-KR" altLang="en-US" dirty="0"/>
              <a:t>주소를 </a:t>
            </a:r>
            <a:r>
              <a:rPr lang="en-US" altLang="ko-KR" dirty="0" err="1"/>
              <a:t>dbBoard</a:t>
            </a:r>
            <a:r>
              <a:rPr lang="en-US" altLang="ko-KR" dirty="0"/>
              <a:t> </a:t>
            </a:r>
            <a:r>
              <a:rPr lang="ko-KR" altLang="en-US" dirty="0"/>
              <a:t>용으로 변경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title </a:t>
            </a:r>
            <a:r>
              <a:rPr lang="ko-KR" altLang="en-US" dirty="0"/>
              <a:t>과 </a:t>
            </a:r>
            <a:r>
              <a:rPr lang="en-US" altLang="ko-KR" dirty="0"/>
              <a:t>content </a:t>
            </a:r>
            <a:r>
              <a:rPr lang="ko-KR" altLang="en-US" dirty="0"/>
              <a:t>도 대문자로 변경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326268285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06FBD4A-4046-AA55-26B0-0540BEC620A7}"/>
              </a:ext>
            </a:extLst>
          </p:cNvPr>
          <p:cNvSpPr txBox="1"/>
          <p:nvPr/>
        </p:nvSpPr>
        <p:spPr>
          <a:xfrm>
            <a:off x="165463" y="1110572"/>
            <a:ext cx="11861074" cy="304698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form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action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</a:t>
            </a:r>
            <a:r>
              <a:rPr lang="en-US" altLang="ko-KR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dbBoard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/modify/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&lt;%=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selectedArticle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ID_PK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%&gt;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method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"POST"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board_form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form_title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h3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제목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h3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"text"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"title"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&lt;%=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selectedArticle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%&gt;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required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form_content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h3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내용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h3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textarea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"content"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"content"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"30"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rows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"10"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required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&lt;%=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selectedArticle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%&gt;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textarea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"submit"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글 수정하기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form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0423427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글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수정 모드로 이동하는 주소 라우팅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F4763AB3-0252-BD68-6E03-50AE695865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3"/>
            <a:ext cx="10793506" cy="5529609"/>
          </a:xfrm>
        </p:spPr>
        <p:txBody>
          <a:bodyPr/>
          <a:lstStyle/>
          <a:p>
            <a:r>
              <a:rPr lang="en-US" altLang="ko-KR" dirty="0"/>
              <a:t> GET </a:t>
            </a:r>
            <a:r>
              <a:rPr lang="ko-KR" altLang="en-US" dirty="0"/>
              <a:t>방식 </a:t>
            </a:r>
            <a:r>
              <a:rPr lang="en-US" altLang="ko-KR" dirty="0" err="1"/>
              <a:t>dbBoard</a:t>
            </a:r>
            <a:r>
              <a:rPr lang="en-US" altLang="ko-KR" dirty="0"/>
              <a:t>/modify </a:t>
            </a:r>
            <a:r>
              <a:rPr lang="ko-KR" altLang="en-US" dirty="0"/>
              <a:t>라는 주소 요청이 들어오면 글 쓰기 페이지로 이동하는 라우터 만들기</a:t>
            </a:r>
            <a:r>
              <a:rPr lang="en-US" altLang="ko-KR" dirty="0"/>
              <a:t>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EB44BB-5887-1F32-FB6C-F7891E22401F}"/>
              </a:ext>
            </a:extLst>
          </p:cNvPr>
          <p:cNvSpPr txBox="1"/>
          <p:nvPr/>
        </p:nvSpPr>
        <p:spPr>
          <a:xfrm>
            <a:off x="775062" y="2918936"/>
            <a:ext cx="9649097" cy="92333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router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'/modify/:id'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render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dbBoard_modify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F4161B4-8930-4EE9-61D4-F0FA798B24F4}"/>
              </a:ext>
            </a:extLst>
          </p:cNvPr>
          <p:cNvSpPr txBox="1"/>
          <p:nvPr/>
        </p:nvSpPr>
        <p:spPr>
          <a:xfrm>
            <a:off x="8070067" y="3356969"/>
            <a:ext cx="21537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routes/dbBoard.js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6302377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글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수정 모드로 이동하는 주소 라우팅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F4763AB3-0252-BD68-6E03-50AE695865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3"/>
            <a:ext cx="10793506" cy="5529609"/>
          </a:xfrm>
        </p:spPr>
        <p:txBody>
          <a:bodyPr/>
          <a:lstStyle/>
          <a:p>
            <a:r>
              <a:rPr lang="ko-KR" altLang="en-US" dirty="0"/>
              <a:t>하지만 아직은 작동을 안 할 겁니다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특정 글의 내용을 전달 해야 하는데</a:t>
            </a:r>
            <a:r>
              <a:rPr lang="en-US" altLang="ko-KR" dirty="0"/>
              <a:t>, </a:t>
            </a:r>
            <a:r>
              <a:rPr lang="ko-KR" altLang="en-US" dirty="0"/>
              <a:t>아직 </a:t>
            </a:r>
            <a:r>
              <a:rPr lang="en-US" altLang="ko-KR" dirty="0"/>
              <a:t>DB </a:t>
            </a:r>
            <a:r>
              <a:rPr lang="ko-KR" altLang="en-US" dirty="0"/>
              <a:t>내에서 특정 게시글을 찾아주는 컨트롤러 기능이 없습니다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그럼 만들러 가시죠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725922799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ID_PK 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값으로 특정 글을 찾는 컨트롤러 만들기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896223-31EA-8C76-96CC-3A212CF478D2}"/>
              </a:ext>
            </a:extLst>
          </p:cNvPr>
          <p:cNvSpPr txBox="1"/>
          <p:nvPr/>
        </p:nvSpPr>
        <p:spPr>
          <a:xfrm>
            <a:off x="627017" y="1399125"/>
            <a:ext cx="9396549" cy="258532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getArticle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cb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connection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`SELECT * FROM 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mydb.board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WHERE ID_PK =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;`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throw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cb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},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3A48E6-5E3E-D5CB-8063-244F30807EF2}"/>
              </a:ext>
            </a:extLst>
          </p:cNvPr>
          <p:cNvSpPr txBox="1"/>
          <p:nvPr/>
        </p:nvSpPr>
        <p:spPr>
          <a:xfrm>
            <a:off x="6325751" y="3481253"/>
            <a:ext cx="3584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Controllers/boardContoroller.js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82557186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글 수정 모드로 이동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라우터 변경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896223-31EA-8C76-96CC-3A212CF478D2}"/>
              </a:ext>
            </a:extLst>
          </p:cNvPr>
          <p:cNvSpPr txBox="1"/>
          <p:nvPr/>
        </p:nvSpPr>
        <p:spPr>
          <a:xfrm>
            <a:off x="627017" y="1399125"/>
            <a:ext cx="9396549" cy="203132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router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'/modify/:id'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db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getArticle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params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render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dbBoard_modify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{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selectedArticle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});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908E8C6-D12F-7EC7-EADE-A762D72E8CF9}"/>
              </a:ext>
            </a:extLst>
          </p:cNvPr>
          <p:cNvSpPr txBox="1"/>
          <p:nvPr/>
        </p:nvSpPr>
        <p:spPr>
          <a:xfrm>
            <a:off x="7773976" y="2921092"/>
            <a:ext cx="21537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routes/dbBoard.js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53402397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6458A381-4478-BA08-F54C-8B1562DCAB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151" y="747338"/>
            <a:ext cx="9659698" cy="5363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283389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글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수정 페이지에서 전달 된 값으로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DB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수정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F4763AB3-0252-BD68-6E03-50AE695865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3"/>
            <a:ext cx="10793506" cy="5529609"/>
          </a:xfrm>
        </p:spPr>
        <p:txBody>
          <a:bodyPr/>
          <a:lstStyle/>
          <a:p>
            <a:r>
              <a:rPr lang="en-US" altLang="ko-KR" dirty="0"/>
              <a:t>ID_PK </a:t>
            </a:r>
            <a:r>
              <a:rPr lang="ko-KR" altLang="en-US" dirty="0"/>
              <a:t>값을 받아서 해당 </a:t>
            </a:r>
            <a:r>
              <a:rPr lang="en-US" altLang="ko-KR" dirty="0"/>
              <a:t>ID</a:t>
            </a:r>
            <a:r>
              <a:rPr lang="ko-KR" altLang="en-US" dirty="0"/>
              <a:t>를 가지는 </a:t>
            </a:r>
            <a:r>
              <a:rPr lang="en-US" altLang="ko-KR" dirty="0"/>
              <a:t>DB</a:t>
            </a:r>
            <a:r>
              <a:rPr lang="ko-KR" altLang="en-US" dirty="0"/>
              <a:t>를 </a:t>
            </a:r>
            <a:r>
              <a:rPr lang="en-US" altLang="ko-KR" dirty="0"/>
              <a:t>UPDATE </a:t>
            </a:r>
            <a:r>
              <a:rPr lang="ko-KR" altLang="en-US" dirty="0"/>
              <a:t>해주면 됩니다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컨트롤러 작업</a:t>
            </a:r>
            <a:r>
              <a:rPr lang="en-US" altLang="ko-KR" dirty="0"/>
              <a:t>!</a:t>
            </a:r>
          </a:p>
          <a:p>
            <a:endParaRPr lang="en-US" altLang="ko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4FE85A-878C-D1CA-B8F6-3B23DED642B8}"/>
              </a:ext>
            </a:extLst>
          </p:cNvPr>
          <p:cNvSpPr txBox="1"/>
          <p:nvPr/>
        </p:nvSpPr>
        <p:spPr>
          <a:xfrm>
            <a:off x="740228" y="2950925"/>
            <a:ext cx="10676709" cy="286232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modifyArticle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modifyArticle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cb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connection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`UPDATE mydb1.board SET TITLE = '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modifyArticle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', CONTENT = '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modifyArticle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 WHERE ID_PK =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;`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throw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cb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},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B752CA-99E7-E8BF-4967-14A5B940EF6D}"/>
              </a:ext>
            </a:extLst>
          </p:cNvPr>
          <p:cNvSpPr txBox="1"/>
          <p:nvPr/>
        </p:nvSpPr>
        <p:spPr>
          <a:xfrm>
            <a:off x="7719730" y="5347771"/>
            <a:ext cx="3584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Controllers/boardContoroller.js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551833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E1D6E9-6D74-774A-BB62-E7D59F14A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뷰 폴더 생성 </a:t>
            </a:r>
            <a:r>
              <a:rPr lang="en-US" altLang="ko-KR" dirty="0"/>
              <a:t>&amp; </a:t>
            </a:r>
            <a:r>
              <a:rPr lang="ko-KR" altLang="en-US" dirty="0"/>
              <a:t>뷰 파일 설정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FEA7DC3-7A74-7672-DE9F-BFA0F1BB93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View </a:t>
            </a:r>
            <a:r>
              <a:rPr lang="ko-KR" altLang="en-US" dirty="0"/>
              <a:t>파일이 저장되는 </a:t>
            </a:r>
            <a:r>
              <a:rPr lang="en-US" altLang="ko-KR" dirty="0"/>
              <a:t>views </a:t>
            </a:r>
            <a:r>
              <a:rPr lang="ko-KR" altLang="en-US" dirty="0"/>
              <a:t>폴더 생성하기</a:t>
            </a:r>
            <a:endParaRPr lang="en-US" altLang="ko-KR" dirty="0"/>
          </a:p>
          <a:p>
            <a:r>
              <a:rPr lang="ko-KR" altLang="en-US" dirty="0"/>
              <a:t>메인 페이지를 위한 </a:t>
            </a:r>
            <a:r>
              <a:rPr lang="en-US" altLang="ko-KR" dirty="0" err="1"/>
              <a:t>index.ejs</a:t>
            </a:r>
            <a:r>
              <a:rPr lang="en-US" altLang="ko-KR" dirty="0"/>
              <a:t> </a:t>
            </a:r>
            <a:r>
              <a:rPr lang="ko-KR" altLang="en-US" dirty="0"/>
              <a:t>파일과 회원</a:t>
            </a:r>
            <a:r>
              <a:rPr lang="en-US" altLang="ko-KR" dirty="0"/>
              <a:t> </a:t>
            </a:r>
            <a:r>
              <a:rPr lang="ko-KR" altLang="en-US" dirty="0"/>
              <a:t>서비스를 위한 </a:t>
            </a:r>
            <a:r>
              <a:rPr lang="en-US" altLang="ko-KR" dirty="0" err="1"/>
              <a:t>users.ejs</a:t>
            </a:r>
            <a:r>
              <a:rPr lang="en-US" altLang="ko-KR" dirty="0"/>
              <a:t> </a:t>
            </a:r>
            <a:r>
              <a:rPr lang="ko-KR" altLang="en-US" dirty="0"/>
              <a:t>파일 생성 하기</a:t>
            </a:r>
            <a:r>
              <a:rPr lang="en-US" altLang="ko-KR" dirty="0"/>
              <a:t>!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C4F5094-C68B-1A9D-5BFF-2C0F88E0DE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162" y="3607760"/>
            <a:ext cx="5579051" cy="178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396857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글을 수정하는 라우터 생성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6B752B-A16C-8D65-FB15-5637D82BF54F}"/>
              </a:ext>
            </a:extLst>
          </p:cNvPr>
          <p:cNvSpPr txBox="1"/>
          <p:nvPr/>
        </p:nvSpPr>
        <p:spPr>
          <a:xfrm>
            <a:off x="661850" y="1440661"/>
            <a:ext cx="9980023" cy="424731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router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post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'/modify/:id'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&amp;&amp;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db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modifyArticle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params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protocol41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redirect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dbBoard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}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글 수정 실패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throw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글 제목 또는 내용이 없습니다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!'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throw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4D0FD18-AD04-C4B0-B3F6-0B4DE40D6ED2}"/>
              </a:ext>
            </a:extLst>
          </p:cNvPr>
          <p:cNvSpPr txBox="1"/>
          <p:nvPr/>
        </p:nvSpPr>
        <p:spPr>
          <a:xfrm>
            <a:off x="8392285" y="5133069"/>
            <a:ext cx="21537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routes/dbBoard.js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1970398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We Did It | We Did It Reddit! | Know Your Meme">
            <a:extLst>
              <a:ext uri="{FF2B5EF4-FFF2-40B4-BE49-F238E27FC236}">
                <a16:creationId xmlns:a16="http://schemas.microsoft.com/office/drawing/2014/main" id="{4AA05FB3-F472-81FD-B9DD-00B5456342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7960" y="780098"/>
            <a:ext cx="6336079" cy="4166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64091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실습</a:t>
            </a:r>
            <a:r>
              <a:rPr lang="en-US" altLang="ko-KR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삭제 기능 구현하기</a:t>
            </a:r>
            <a:r>
              <a:rPr lang="en-US" altLang="ko-KR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  <a:endParaRPr lang="en-US" altLang="ko-KR" sz="44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F4763AB3-0252-BD68-6E03-50AE695865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3"/>
            <a:ext cx="10793506" cy="5529609"/>
          </a:xfrm>
        </p:spPr>
        <p:txBody>
          <a:bodyPr/>
          <a:lstStyle/>
          <a:p>
            <a:r>
              <a:rPr lang="ko-KR" altLang="en-US" dirty="0"/>
              <a:t>삭제 버튼을 누르면 삭제 처리하시면 됩니다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기존 </a:t>
            </a:r>
            <a:r>
              <a:rPr lang="ko-KR" altLang="en-US" dirty="0" err="1"/>
              <a:t>처럼</a:t>
            </a:r>
            <a:r>
              <a:rPr lang="ko-KR" altLang="en-US" dirty="0"/>
              <a:t> 제목을 이용해서 지우는 것이 아니라 </a:t>
            </a:r>
            <a:r>
              <a:rPr lang="en-US" altLang="ko-KR" dirty="0"/>
              <a:t>ID_PK </a:t>
            </a:r>
            <a:r>
              <a:rPr lang="ko-KR" altLang="en-US" dirty="0"/>
              <a:t>를 사용해서 삭제 처리 해주세요</a:t>
            </a:r>
            <a:r>
              <a:rPr lang="en-US" altLang="ko-KR" dirty="0"/>
              <a:t>! </a:t>
            </a:r>
            <a:r>
              <a:rPr lang="en-US" altLang="ko-KR" dirty="0">
                <a:sym typeface="Wingdings" panose="05000000000000000000" pitchFamily="2" charset="2"/>
              </a:rPr>
              <a:t>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64778869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컨트롤러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124A749-4564-E13F-B379-AD9B2B9CFD70}"/>
              </a:ext>
            </a:extLst>
          </p:cNvPr>
          <p:cNvSpPr txBox="1"/>
          <p:nvPr/>
        </p:nvSpPr>
        <p:spPr>
          <a:xfrm>
            <a:off x="644435" y="1477502"/>
            <a:ext cx="8995954" cy="258532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deleteArticle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cb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connection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`DELETE FROM mydb1.board WHERE ID_PK =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;`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throw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cb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},</a:t>
            </a:r>
          </a:p>
        </p:txBody>
      </p:sp>
    </p:spTree>
    <p:extLst>
      <p:ext uri="{BB962C8B-B14F-4D97-AF65-F5344CB8AC3E}">
        <p14:creationId xmlns:p14="http://schemas.microsoft.com/office/powerpoint/2010/main" val="3744992889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라우터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124A749-4564-E13F-B379-AD9B2B9CFD70}"/>
              </a:ext>
            </a:extLst>
          </p:cNvPr>
          <p:cNvSpPr txBox="1"/>
          <p:nvPr/>
        </p:nvSpPr>
        <p:spPr>
          <a:xfrm>
            <a:off x="644435" y="1477502"/>
            <a:ext cx="8995954" cy="31393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router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delete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'/delete/:id'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db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deleteArticle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params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protocol41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삭제 완료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!'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글 삭제 실패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throw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679701564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프론트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124A749-4564-E13F-B379-AD9B2B9CFD70}"/>
              </a:ext>
            </a:extLst>
          </p:cNvPr>
          <p:cNvSpPr txBox="1"/>
          <p:nvPr/>
        </p:nvSpPr>
        <p:spPr>
          <a:xfrm>
            <a:off x="644435" y="1477502"/>
            <a:ext cx="8995954" cy="424731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btn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blue"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onclick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deleteArticle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('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&lt;%=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ARTICLE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ID_PK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%&gt;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')"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삭제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endParaRPr lang="en-US" altLang="ko-KR" dirty="0">
              <a:solidFill>
                <a:srgbClr val="808080"/>
              </a:solidFill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deleteArticle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fetch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dbBoard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/delete/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method: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'delete'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headers: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'Content-type'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'application/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},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}).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then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location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dbBoard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})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5693435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안녕하십니까 &gt; 자유게시판 | 퀘이사존">
            <a:extLst>
              <a:ext uri="{FF2B5EF4-FFF2-40B4-BE49-F238E27FC236}">
                <a16:creationId xmlns:a16="http://schemas.microsoft.com/office/drawing/2014/main" id="{4A9BD9BE-0E51-3680-3A63-EB299EE931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673100"/>
            <a:ext cx="7620000" cy="551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4763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838795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Express </a:t>
            </a: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기본</a:t>
            </a: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 </a:t>
            </a: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기본 세팅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066005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E1D6E9-6D74-774A-BB62-E7D59F14A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뷰 파일에 데이터 전달하기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FEA7DC3-7A74-7672-DE9F-BFA0F1BB93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뷰 파일에 </a:t>
            </a:r>
            <a:r>
              <a:rPr lang="ko-KR" altLang="en-US" dirty="0" err="1"/>
              <a:t>백엔드</a:t>
            </a:r>
            <a:r>
              <a:rPr lang="ko-KR" altLang="en-US" dirty="0"/>
              <a:t> 데이터를 전달하려면</a:t>
            </a:r>
            <a:r>
              <a:rPr lang="en-US" altLang="ko-KR" dirty="0"/>
              <a:t>, </a:t>
            </a:r>
            <a:r>
              <a:rPr lang="en-US" altLang="ko-KR" dirty="0" err="1"/>
              <a:t>res.render</a:t>
            </a:r>
            <a:r>
              <a:rPr lang="en-US" altLang="ko-KR" dirty="0"/>
              <a:t> </a:t>
            </a:r>
            <a:r>
              <a:rPr lang="ko-KR" altLang="en-US" dirty="0"/>
              <a:t>메소드의 두 번째 인자로 객체를 전달하고 해당 객체에 데이터를 넣어 주면 됩니다</a:t>
            </a:r>
            <a:r>
              <a:rPr lang="en-US" altLang="ko-KR" dirty="0"/>
              <a:t>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277329-79DB-BA17-50EA-5FD42C8CB55F}"/>
              </a:ext>
            </a:extLst>
          </p:cNvPr>
          <p:cNvSpPr txBox="1"/>
          <p:nvPr/>
        </p:nvSpPr>
        <p:spPr>
          <a:xfrm>
            <a:off x="720435" y="2980015"/>
            <a:ext cx="7989455" cy="258532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'express'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router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Router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router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render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'index'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{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msg: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이 데이터는 </a:t>
            </a:r>
            <a:r>
              <a:rPr lang="ko-KR" alt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백엔드가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보냈어요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!'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module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exports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router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4B2C6D-6246-48A5-82FF-9EAB54DC02EE}"/>
              </a:ext>
            </a:extLst>
          </p:cNvPr>
          <p:cNvSpPr txBox="1"/>
          <p:nvPr/>
        </p:nvSpPr>
        <p:spPr>
          <a:xfrm>
            <a:off x="6141389" y="4946687"/>
            <a:ext cx="24370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Routes/index.js</a:t>
            </a:r>
            <a:endParaRPr lang="ko-KR" altLang="en-US" sz="2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16EC304F-059B-8D64-87BE-B43B2326C292}"/>
              </a:ext>
            </a:extLst>
          </p:cNvPr>
          <p:cNvSpPr/>
          <p:nvPr/>
        </p:nvSpPr>
        <p:spPr>
          <a:xfrm>
            <a:off x="7693890" y="2954614"/>
            <a:ext cx="4147128" cy="11245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Res.render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en-US" altLang="ko-KR" dirty="0">
                <a:solidFill>
                  <a:schemeClr val="accent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‘</a:t>
            </a:r>
            <a:r>
              <a:rPr lang="ko-KR" altLang="en-US" dirty="0" err="1">
                <a:solidFill>
                  <a:schemeClr val="accent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뷰파일명</a:t>
            </a:r>
            <a:r>
              <a:rPr lang="en-US" altLang="ko-KR" dirty="0">
                <a:solidFill>
                  <a:schemeClr val="accent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’, {</a:t>
            </a:r>
            <a:r>
              <a:rPr lang="ko-KR" altLang="en-US" dirty="0">
                <a:solidFill>
                  <a:schemeClr val="accent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</a:t>
            </a:r>
            <a:r>
              <a:rPr lang="en-US" altLang="ko-KR" dirty="0">
                <a:solidFill>
                  <a:schemeClr val="accent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}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통해서 </a:t>
            </a: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백엔드의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데이터를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뷰파일에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전달 가능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!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D2008DCE-4473-D11D-2927-CEE71C03B9EB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5624945" y="3516878"/>
            <a:ext cx="2068945" cy="714904"/>
          </a:xfrm>
          <a:prstGeom prst="straightConnector1">
            <a:avLst/>
          </a:prstGeom>
          <a:ln w="57150">
            <a:solidFill>
              <a:srgbClr val="FF000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62341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E1D6E9-6D74-774A-BB62-E7D59F14A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뷰 파일에서 </a:t>
            </a:r>
            <a:r>
              <a:rPr lang="ko-KR" altLang="en-US" dirty="0" err="1"/>
              <a:t>백엔드</a:t>
            </a:r>
            <a:r>
              <a:rPr lang="ko-KR" altLang="en-US" dirty="0"/>
              <a:t> 데이터 사용하기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FEA7DC3-7A74-7672-DE9F-BFA0F1BB93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뷰 파일에서는 </a:t>
            </a:r>
            <a:r>
              <a:rPr lang="en-US" altLang="ko-KR" dirty="0" err="1"/>
              <a:t>ejs</a:t>
            </a:r>
            <a:r>
              <a:rPr lang="en-US" altLang="ko-KR" dirty="0"/>
              <a:t> </a:t>
            </a:r>
            <a:r>
              <a:rPr lang="ko-KR" altLang="en-US" dirty="0"/>
              <a:t>문법 </a:t>
            </a:r>
            <a:r>
              <a:rPr lang="en-US" altLang="ko-KR" dirty="0">
                <a:solidFill>
                  <a:schemeClr val="accent2"/>
                </a:solidFill>
              </a:rPr>
              <a:t>&lt;% %&gt;</a:t>
            </a:r>
            <a:r>
              <a:rPr lang="en-US" altLang="ko-KR" dirty="0"/>
              <a:t> or</a:t>
            </a:r>
            <a:r>
              <a:rPr lang="ko-KR" altLang="en-US" dirty="0"/>
              <a:t> </a:t>
            </a:r>
            <a:r>
              <a:rPr lang="en-US" altLang="ko-KR" dirty="0">
                <a:solidFill>
                  <a:schemeClr val="accent2"/>
                </a:solidFill>
              </a:rPr>
              <a:t>&lt;%=</a:t>
            </a:r>
            <a:r>
              <a:rPr lang="ko-KR" altLang="en-US" dirty="0">
                <a:solidFill>
                  <a:schemeClr val="accent2"/>
                </a:solidFill>
              </a:rPr>
              <a:t> </a:t>
            </a:r>
            <a:r>
              <a:rPr lang="en-US" altLang="ko-KR" dirty="0">
                <a:solidFill>
                  <a:schemeClr val="accent2"/>
                </a:solidFill>
              </a:rPr>
              <a:t>%&gt;</a:t>
            </a:r>
            <a:r>
              <a:rPr lang="ko-KR" altLang="en-US" dirty="0"/>
              <a:t> 을 사용하여 데이터 출력이 가능합니다</a:t>
            </a:r>
            <a:r>
              <a:rPr lang="en-US" altLang="ko-KR" dirty="0"/>
              <a:t>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485376-D62F-6E87-60C6-0C1C2B7A54CC}"/>
              </a:ext>
            </a:extLst>
          </p:cNvPr>
          <p:cNvSpPr txBox="1"/>
          <p:nvPr/>
        </p:nvSpPr>
        <p:spPr>
          <a:xfrm>
            <a:off x="1394692" y="3780181"/>
            <a:ext cx="4341091" cy="120032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메인 페이지 입니다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!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&lt;%=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msg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%&gt;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65F808D-737A-C571-C84F-69D7BA9217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1412" y="3780181"/>
            <a:ext cx="4131643" cy="276185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5B1D6BE-23E2-F4B1-08C2-605965C66A0C}"/>
              </a:ext>
            </a:extLst>
          </p:cNvPr>
          <p:cNvSpPr txBox="1"/>
          <p:nvPr/>
        </p:nvSpPr>
        <p:spPr>
          <a:xfrm>
            <a:off x="785091" y="2773814"/>
            <a:ext cx="8192654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render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'index'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{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msg: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이 데이터는 </a:t>
            </a:r>
            <a:r>
              <a:rPr lang="ko-KR" alt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백엔드가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보냈어요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!'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9A13266F-8A97-46EF-5268-E6E1AFEE1542}"/>
              </a:ext>
            </a:extLst>
          </p:cNvPr>
          <p:cNvCxnSpPr>
            <a:cxnSpLocks/>
          </p:cNvCxnSpPr>
          <p:nvPr/>
        </p:nvCxnSpPr>
        <p:spPr>
          <a:xfrm flipH="1">
            <a:off x="2909455" y="3204837"/>
            <a:ext cx="914400" cy="1200329"/>
          </a:xfrm>
          <a:prstGeom prst="straightConnector1">
            <a:avLst/>
          </a:prstGeom>
          <a:ln w="57150">
            <a:solidFill>
              <a:srgbClr val="FF000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500428CC-EECB-4D3F-D672-EC8355806793}"/>
              </a:ext>
            </a:extLst>
          </p:cNvPr>
          <p:cNvCxnSpPr>
            <a:cxnSpLocks/>
          </p:cNvCxnSpPr>
          <p:nvPr/>
        </p:nvCxnSpPr>
        <p:spPr>
          <a:xfrm>
            <a:off x="2909455" y="4775598"/>
            <a:ext cx="3081957" cy="1200329"/>
          </a:xfrm>
          <a:prstGeom prst="straightConnector1">
            <a:avLst/>
          </a:prstGeom>
          <a:ln w="57150">
            <a:solidFill>
              <a:srgbClr val="FF000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66598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E1D6E9-6D74-774A-BB62-E7D59F14A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스태틱</a:t>
            </a:r>
            <a:r>
              <a:rPr lang="ko-KR" altLang="en-US" dirty="0"/>
              <a:t> 폴더 설정 하기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FEA7DC3-7A74-7672-DE9F-BFA0F1BB93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express.static</a:t>
            </a:r>
            <a:r>
              <a:rPr lang="en-US" altLang="ko-KR" dirty="0"/>
              <a:t>(</a:t>
            </a:r>
            <a:r>
              <a:rPr lang="en-US" altLang="ko-KR" dirty="0">
                <a:solidFill>
                  <a:schemeClr val="accent2"/>
                </a:solidFill>
              </a:rPr>
              <a:t>‘</a:t>
            </a:r>
            <a:r>
              <a:rPr lang="ko-KR" altLang="en-US" dirty="0">
                <a:solidFill>
                  <a:schemeClr val="accent2"/>
                </a:solidFill>
              </a:rPr>
              <a:t>지정할 </a:t>
            </a:r>
            <a:r>
              <a:rPr lang="ko-KR" altLang="en-US" dirty="0" err="1">
                <a:solidFill>
                  <a:schemeClr val="accent2"/>
                </a:solidFill>
              </a:rPr>
              <a:t>폴더명</a:t>
            </a:r>
            <a:r>
              <a:rPr lang="en-US" altLang="ko-KR" dirty="0">
                <a:solidFill>
                  <a:schemeClr val="accent2"/>
                </a:solidFill>
              </a:rPr>
              <a:t>’</a:t>
            </a:r>
            <a:r>
              <a:rPr lang="en-US" altLang="ko-KR" dirty="0"/>
              <a:t>) </a:t>
            </a:r>
            <a:r>
              <a:rPr lang="ko-KR" altLang="en-US" dirty="0"/>
              <a:t>을 통해 지정 가능</a:t>
            </a:r>
            <a:r>
              <a:rPr lang="en-US" altLang="ko-KR" dirty="0"/>
              <a:t>!</a:t>
            </a:r>
          </a:p>
          <a:p>
            <a:r>
              <a:rPr lang="en-US" altLang="ko-KR" dirty="0" err="1"/>
              <a:t>App.use</a:t>
            </a:r>
            <a:r>
              <a:rPr lang="en-US" altLang="ko-KR" dirty="0"/>
              <a:t> </a:t>
            </a:r>
            <a:r>
              <a:rPr lang="ko-KR" altLang="en-US" dirty="0"/>
              <a:t>를 사용하여 </a:t>
            </a:r>
            <a:r>
              <a:rPr lang="ko-KR" altLang="en-US" dirty="0" err="1"/>
              <a:t>스태틱</a:t>
            </a:r>
            <a:r>
              <a:rPr lang="ko-KR" altLang="en-US" dirty="0"/>
              <a:t> 폴더 사용을 서버에 알려주기</a:t>
            </a:r>
            <a:r>
              <a:rPr lang="en-US" altLang="ko-KR" dirty="0"/>
              <a:t>!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스태틱</a:t>
            </a:r>
            <a:r>
              <a:rPr lang="ko-KR" altLang="en-US" dirty="0"/>
              <a:t> 폴더는 프로젝트 폴더 최상위에 존재해야 합니다</a:t>
            </a:r>
            <a:r>
              <a:rPr lang="en-US" altLang="ko-KR" dirty="0"/>
              <a:t>!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7F84B1-9ACF-1994-B66A-11DB952E9F22}"/>
              </a:ext>
            </a:extLst>
          </p:cNvPr>
          <p:cNvSpPr txBox="1"/>
          <p:nvPr/>
        </p:nvSpPr>
        <p:spPr>
          <a:xfrm>
            <a:off x="766618" y="2967335"/>
            <a:ext cx="6096000" cy="92333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cors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'view engine'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ejs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'public'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));</a:t>
            </a:r>
          </a:p>
        </p:txBody>
      </p:sp>
    </p:spTree>
    <p:extLst>
      <p:ext uri="{BB962C8B-B14F-4D97-AF65-F5344CB8AC3E}">
        <p14:creationId xmlns:p14="http://schemas.microsoft.com/office/powerpoint/2010/main" val="4723893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DBAC2D3-8D00-F272-3EEA-8E2A1BBBF493}"/>
              </a:ext>
            </a:extLst>
          </p:cNvPr>
          <p:cNvSpPr txBox="1"/>
          <p:nvPr/>
        </p:nvSpPr>
        <p:spPr>
          <a:xfrm>
            <a:off x="323273" y="254981"/>
            <a:ext cx="9587345" cy="424731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&lt;!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DOCTYPE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en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link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"stylesheet"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css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/style.css"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defer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js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/main.js"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메인 페이지 입니다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!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&lt;%=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msg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%&gt;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"/images/puppy.jpg"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강아지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0650339-3231-E76E-1E1C-98A92ACE11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9993" y="1089214"/>
            <a:ext cx="4477375" cy="140989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0D11323-B6BC-C4DF-35B7-BF1A8A0FB4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9993" y="2743842"/>
            <a:ext cx="5102007" cy="3727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7947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838795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게시판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만들기</a:t>
            </a: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!!</a:t>
            </a:r>
          </a:p>
        </p:txBody>
      </p:sp>
    </p:spTree>
    <p:extLst>
      <p:ext uri="{BB962C8B-B14F-4D97-AF65-F5344CB8AC3E}">
        <p14:creationId xmlns:p14="http://schemas.microsoft.com/office/powerpoint/2010/main" val="12231550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0C492C-4850-F7B1-8D6F-EB01CC3E6B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먼저 </a:t>
            </a:r>
            <a:r>
              <a:rPr lang="en-US" altLang="ko-KR" dirty="0"/>
              <a:t>board.js </a:t>
            </a:r>
            <a:r>
              <a:rPr lang="ko-KR" altLang="en-US" dirty="0"/>
              <a:t>파일을 만들고 </a:t>
            </a:r>
            <a:r>
              <a:rPr lang="en-US" altLang="ko-KR" dirty="0"/>
              <a:t>express </a:t>
            </a:r>
            <a:r>
              <a:rPr lang="ko-KR" altLang="en-US" dirty="0"/>
              <a:t>모듈 추가 등의 기본 코드만을 추가하고 모듈화 작업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App.js </a:t>
            </a:r>
            <a:r>
              <a:rPr lang="ko-KR" altLang="en-US" dirty="0"/>
              <a:t>에서 해당 모듈 불러오고 주소 라우팅 설정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Board.js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로 라우팅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353E38-469D-EE5E-35E4-865006A02AC1}"/>
              </a:ext>
            </a:extLst>
          </p:cNvPr>
          <p:cNvSpPr txBox="1"/>
          <p:nvPr/>
        </p:nvSpPr>
        <p:spPr>
          <a:xfrm>
            <a:off x="779930" y="2690336"/>
            <a:ext cx="6096000" cy="147732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'express'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router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Router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module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exports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router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046BC5-BCDD-10B6-1C05-82187C007EDB}"/>
              </a:ext>
            </a:extLst>
          </p:cNvPr>
          <p:cNvSpPr txBox="1"/>
          <p:nvPr/>
        </p:nvSpPr>
        <p:spPr>
          <a:xfrm>
            <a:off x="779930" y="5160278"/>
            <a:ext cx="6096000" cy="64633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boardRouter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'./routes/board’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'/board'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boardRouter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26538482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EFE70FF-5F2D-242E-476B-A37F8D09C416}"/>
              </a:ext>
            </a:extLst>
          </p:cNvPr>
          <p:cNvSpPr txBox="1"/>
          <p:nvPr/>
        </p:nvSpPr>
        <p:spPr>
          <a:xfrm>
            <a:off x="376517" y="197346"/>
            <a:ext cx="6687671" cy="618630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router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글 전체 목록이 보이는 페이지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endParaRPr lang="en-US" altLang="ko-KR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router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'/write'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글 쓰기 모드로 이동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router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post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'/write'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글 추가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endParaRPr lang="en-US" altLang="ko-KR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router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'/modify/:title'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글 수정 모드로 이동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router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post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'/modify/:title'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글 수정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router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delete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'/delete/:title'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글 삭제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12269916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333746"/>
            <a:ext cx="12192000" cy="2095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전체 목록 보여주기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91053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0C492C-4850-F7B1-8D6F-EB01CC3E6B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215845"/>
          </a:xfrm>
        </p:spPr>
        <p:txBody>
          <a:bodyPr>
            <a:normAutofit/>
          </a:bodyPr>
          <a:lstStyle/>
          <a:p>
            <a:r>
              <a:rPr lang="ko-KR" altLang="en-US" dirty="0"/>
              <a:t>글 전체 목록을 데이터에 담아서 </a:t>
            </a:r>
            <a:r>
              <a:rPr lang="en-US" altLang="ko-KR" dirty="0" err="1"/>
              <a:t>board.ejs</a:t>
            </a:r>
            <a:r>
              <a:rPr lang="en-US" altLang="ko-KR" dirty="0"/>
              <a:t> </a:t>
            </a:r>
            <a:r>
              <a:rPr lang="ko-KR" altLang="en-US" dirty="0"/>
              <a:t>파일 그려주기</a:t>
            </a:r>
            <a:endParaRPr lang="en-US" altLang="ko-KR" dirty="0"/>
          </a:p>
          <a:p>
            <a:r>
              <a:rPr lang="en-US" altLang="ko-KR" dirty="0" err="1"/>
              <a:t>res.render</a:t>
            </a:r>
            <a:r>
              <a:rPr lang="en-US" altLang="ko-KR" dirty="0"/>
              <a:t>(</a:t>
            </a:r>
            <a:r>
              <a:rPr lang="ko-KR" altLang="en-US" dirty="0" err="1"/>
              <a:t>뷰파일명</a:t>
            </a:r>
            <a:r>
              <a:rPr lang="en-US" altLang="ko-KR" dirty="0"/>
              <a:t>,</a:t>
            </a:r>
            <a:r>
              <a:rPr lang="ko-KR" altLang="en-US" dirty="0"/>
              <a:t> 데이터</a:t>
            </a:r>
            <a:r>
              <a:rPr lang="en-US" altLang="ko-KR" dirty="0"/>
              <a:t>); </a:t>
            </a:r>
            <a:r>
              <a:rPr lang="ko-KR" altLang="en-US" dirty="0"/>
              <a:t>사용</a:t>
            </a:r>
            <a:endParaRPr lang="en-US" altLang="ko-KR" dirty="0"/>
          </a:p>
          <a:p>
            <a:r>
              <a:rPr lang="en-US" altLang="ko-KR" dirty="0" err="1"/>
              <a:t>Ejs</a:t>
            </a:r>
            <a:r>
              <a:rPr lang="en-US" altLang="ko-KR" dirty="0"/>
              <a:t> </a:t>
            </a:r>
            <a:r>
              <a:rPr lang="ko-KR" altLang="en-US" dirty="0"/>
              <a:t>코드에서 사용한 변수명과 일치하는지 체크 필요</a:t>
            </a:r>
            <a:endParaRPr lang="en-US" altLang="ko-KR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전체 목록 보여주기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092587-DB28-66EB-9990-5A2797ACAFCD}"/>
              </a:ext>
            </a:extLst>
          </p:cNvPr>
          <p:cNvSpPr txBox="1"/>
          <p:nvPr/>
        </p:nvSpPr>
        <p:spPr>
          <a:xfrm>
            <a:off x="761998" y="3855630"/>
            <a:ext cx="8489577" cy="120032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router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articleCounts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ARTICLE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render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'board'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{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ARTICLE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articleCounts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19530238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333746"/>
            <a:ext cx="12192000" cy="2095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글 쓰기 모드로 이동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58561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Express 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기본 구조 만들기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B04570F3-6454-A3DF-89BC-1A46D44D8C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프로젝트 용 폴더 생성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Npm</a:t>
            </a:r>
            <a:r>
              <a:rPr lang="en-US" altLang="ko-KR" dirty="0"/>
              <a:t> </a:t>
            </a:r>
            <a:r>
              <a:rPr lang="en-US" altLang="ko-KR" dirty="0" err="1"/>
              <a:t>init</a:t>
            </a:r>
            <a:r>
              <a:rPr lang="en-US" altLang="ko-KR" dirty="0"/>
              <a:t> -y</a:t>
            </a:r>
          </a:p>
          <a:p>
            <a:pPr lvl="1"/>
            <a:r>
              <a:rPr lang="ko-KR" altLang="en-US" dirty="0"/>
              <a:t>명령어를 통해서 </a:t>
            </a:r>
            <a:r>
              <a:rPr lang="en-US" altLang="ko-KR" dirty="0"/>
              <a:t>node package manager </a:t>
            </a:r>
            <a:r>
              <a:rPr lang="ko-KR" altLang="en-US" dirty="0"/>
              <a:t>기본 세팅 완료 하기</a:t>
            </a:r>
            <a:r>
              <a:rPr lang="en-US" altLang="ko-KR" dirty="0"/>
              <a:t>!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8843EE9-2718-2773-67D2-0BCF743A6D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880" y="2157942"/>
            <a:ext cx="4189739" cy="141653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B7A8595-FBD6-5CEA-6050-A821AAD09B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9444" y="5090711"/>
            <a:ext cx="3550004" cy="1282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3327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0C492C-4850-F7B1-8D6F-EB01CC3E6B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215845"/>
          </a:xfrm>
        </p:spPr>
        <p:txBody>
          <a:bodyPr>
            <a:normAutofit/>
          </a:bodyPr>
          <a:lstStyle/>
          <a:p>
            <a:r>
              <a:rPr lang="en-US" altLang="ko-KR" dirty="0" err="1"/>
              <a:t>Board.ejs</a:t>
            </a:r>
            <a:r>
              <a:rPr lang="en-US" altLang="ko-KR" dirty="0"/>
              <a:t> </a:t>
            </a:r>
            <a:r>
              <a:rPr lang="ko-KR" altLang="en-US" dirty="0"/>
              <a:t>뷰에서 글쓰기 버튼을 클릭 </a:t>
            </a: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ko-KR" altLang="en-US" dirty="0"/>
              <a:t> </a:t>
            </a:r>
            <a:r>
              <a:rPr lang="en-US" altLang="ko-KR" dirty="0">
                <a:solidFill>
                  <a:srgbClr val="0070C0"/>
                </a:solidFill>
              </a:rPr>
              <a:t>/board/write</a:t>
            </a:r>
            <a:r>
              <a:rPr lang="en-US" altLang="ko-KR" dirty="0"/>
              <a:t> </a:t>
            </a:r>
            <a:r>
              <a:rPr lang="ko-KR" altLang="en-US" dirty="0"/>
              <a:t>라는 주소로 이동</a:t>
            </a:r>
            <a:endParaRPr lang="en-US" altLang="ko-KR" dirty="0"/>
          </a:p>
          <a:p>
            <a:r>
              <a:rPr lang="ko-KR" altLang="en-US" dirty="0"/>
              <a:t>해당 요청이 들어오면 글 쓰기 페이지 </a:t>
            </a:r>
            <a:r>
              <a:rPr lang="en-US" altLang="ko-KR" dirty="0" err="1"/>
              <a:t>board_write.ejs</a:t>
            </a:r>
            <a:r>
              <a:rPr lang="en-US" altLang="ko-KR" dirty="0"/>
              <a:t> </a:t>
            </a:r>
            <a:r>
              <a:rPr lang="ko-KR" altLang="en-US" dirty="0"/>
              <a:t>를 그려주기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데이터 전달 필요 </a:t>
            </a:r>
            <a:r>
              <a:rPr lang="en-US" altLang="ko-KR" dirty="0"/>
              <a:t>X</a:t>
            </a: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글 쓰기 모드로 이동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092587-DB28-66EB-9990-5A2797ACAFCD}"/>
              </a:ext>
            </a:extLst>
          </p:cNvPr>
          <p:cNvSpPr txBox="1"/>
          <p:nvPr/>
        </p:nvSpPr>
        <p:spPr>
          <a:xfrm>
            <a:off x="761998" y="5249053"/>
            <a:ext cx="8489577" cy="92333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router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'/write'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render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board_write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1FCA7E-439B-F9EC-FF19-AC34DF982A5B}"/>
              </a:ext>
            </a:extLst>
          </p:cNvPr>
          <p:cNvSpPr txBox="1"/>
          <p:nvPr/>
        </p:nvSpPr>
        <p:spPr>
          <a:xfrm>
            <a:off x="761998" y="2919390"/>
            <a:ext cx="8113059" cy="120032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board_write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현재 등록 글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nbsp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44747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%= 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articleCounts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%&gt;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btn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red"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"/board/write"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글쓰기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37147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333746"/>
            <a:ext cx="12192000" cy="2095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글 추가 기능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20767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0C492C-4850-F7B1-8D6F-EB01CC3E6B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215845"/>
          </a:xfrm>
        </p:spPr>
        <p:txBody>
          <a:bodyPr>
            <a:normAutofit/>
          </a:bodyPr>
          <a:lstStyle/>
          <a:p>
            <a:r>
              <a:rPr lang="ko-KR" altLang="en-US" dirty="0"/>
              <a:t>글쓰기 모드에서 입력 받은 </a:t>
            </a:r>
            <a:r>
              <a:rPr lang="en-US" altLang="ko-KR" dirty="0"/>
              <a:t>title, content </a:t>
            </a:r>
            <a:r>
              <a:rPr lang="ko-KR" altLang="en-US" dirty="0"/>
              <a:t>를 새로운 글로 추가하기</a:t>
            </a:r>
            <a:endParaRPr lang="en-US" altLang="ko-KR" dirty="0"/>
          </a:p>
          <a:p>
            <a:r>
              <a:rPr lang="ko-KR" altLang="en-US" dirty="0"/>
              <a:t>아무것도 안 쓸 경우의 예외를 처리하기 위해 필수 입력 지정</a:t>
            </a:r>
            <a:r>
              <a:rPr lang="en-US" altLang="ko-KR" dirty="0"/>
              <a:t>(required)</a:t>
            </a:r>
          </a:p>
          <a:p>
            <a:r>
              <a:rPr lang="ko-KR" altLang="en-US" dirty="0"/>
              <a:t>주소는 </a:t>
            </a:r>
            <a:r>
              <a:rPr lang="en-US" altLang="ko-KR" dirty="0">
                <a:solidFill>
                  <a:srgbClr val="0070C0"/>
                </a:solidFill>
              </a:rPr>
              <a:t>/board/write</a:t>
            </a:r>
            <a:r>
              <a:rPr lang="en-US" altLang="ko-KR" dirty="0"/>
              <a:t>, </a:t>
            </a:r>
            <a:r>
              <a:rPr lang="ko-KR" altLang="en-US" dirty="0"/>
              <a:t>메소드는 </a:t>
            </a:r>
            <a:r>
              <a:rPr lang="en-US" altLang="ko-KR" dirty="0"/>
              <a:t>POST </a:t>
            </a:r>
            <a:r>
              <a:rPr lang="ko-KR" altLang="en-US" dirty="0"/>
              <a:t>로 전달</a:t>
            </a:r>
            <a:endParaRPr lang="en-US" altLang="ko-KR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글 추가 기능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프론트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891F8D-462C-3846-614D-C78F298DD635}"/>
              </a:ext>
            </a:extLst>
          </p:cNvPr>
          <p:cNvSpPr txBox="1"/>
          <p:nvPr/>
        </p:nvSpPr>
        <p:spPr>
          <a:xfrm>
            <a:off x="816353" y="3611103"/>
            <a:ext cx="10757647" cy="31393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form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"/board/write"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method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"POST"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board_form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form_title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h3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제목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h3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"text"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"title"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required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form_content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h3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내용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h3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textarea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"content"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"content"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"30"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rows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"10"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required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textarea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"submit"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글 작성하기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form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2447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7FC44CF-9CAA-1B17-171E-EB070DD320F7}"/>
              </a:ext>
            </a:extLst>
          </p:cNvPr>
          <p:cNvSpPr txBox="1"/>
          <p:nvPr/>
        </p:nvSpPr>
        <p:spPr>
          <a:xfrm>
            <a:off x="708211" y="447451"/>
            <a:ext cx="7261412" cy="397031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router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post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&amp;&amp;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newArticle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title: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ARTICLE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push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newArticle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redirect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'/board'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요청 이상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statusCode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404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throw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2381277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333746"/>
            <a:ext cx="12192000" cy="2095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글 수정 모드로 이동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95897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0C492C-4850-F7B1-8D6F-EB01CC3E6B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215845"/>
          </a:xfrm>
        </p:spPr>
        <p:txBody>
          <a:bodyPr>
            <a:normAutofit/>
          </a:bodyPr>
          <a:lstStyle/>
          <a:p>
            <a:r>
              <a:rPr lang="ko-KR" altLang="en-US" dirty="0"/>
              <a:t>뷰에서 수정 버튼을 클릭 </a:t>
            </a: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ko-KR" altLang="en-US" dirty="0"/>
              <a:t> </a:t>
            </a:r>
            <a:r>
              <a:rPr lang="en-US" altLang="ko-KR" dirty="0">
                <a:solidFill>
                  <a:srgbClr val="0070C0"/>
                </a:solidFill>
              </a:rPr>
              <a:t>/board/modify/:title</a:t>
            </a:r>
            <a:r>
              <a:rPr lang="en-US" altLang="ko-KR" dirty="0"/>
              <a:t> </a:t>
            </a:r>
            <a:r>
              <a:rPr lang="ko-KR" altLang="en-US" dirty="0"/>
              <a:t>라는 주소로 이동</a:t>
            </a:r>
            <a:endParaRPr lang="en-US" altLang="ko-KR" dirty="0"/>
          </a:p>
          <a:p>
            <a:r>
              <a:rPr lang="en-US" altLang="ko-KR" dirty="0"/>
              <a:t>title </a:t>
            </a:r>
            <a:r>
              <a:rPr lang="ko-KR" altLang="en-US" dirty="0"/>
              <a:t>파라미터는 </a:t>
            </a:r>
            <a:r>
              <a:rPr lang="en-US" altLang="ko-KR" dirty="0" err="1"/>
              <a:t>ejs</a:t>
            </a:r>
            <a:r>
              <a:rPr lang="en-US" altLang="ko-KR" dirty="0"/>
              <a:t> </a:t>
            </a:r>
            <a:r>
              <a:rPr lang="ko-KR" altLang="en-US" dirty="0"/>
              <a:t>에서 직접 입력하여 전달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데이터 전달 필요 </a:t>
            </a:r>
            <a:r>
              <a:rPr lang="en-US" altLang="ko-KR" dirty="0"/>
              <a:t>O, ARTICLE </a:t>
            </a:r>
            <a:r>
              <a:rPr lang="ko-KR" altLang="en-US" dirty="0"/>
              <a:t>배열에서 제목이 같은 글을 찾아 전달</a:t>
            </a:r>
            <a:endParaRPr lang="en-US" altLang="ko-KR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글 수정 모드로 이동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1FCA7E-439B-F9EC-FF19-AC34DF982A5B}"/>
              </a:ext>
            </a:extLst>
          </p:cNvPr>
          <p:cNvSpPr txBox="1"/>
          <p:nvPr/>
        </p:nvSpPr>
        <p:spPr>
          <a:xfrm>
            <a:off x="744069" y="2932746"/>
            <a:ext cx="10058402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btn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orange"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"board/modify/</a:t>
            </a:r>
            <a:r>
              <a:rPr lang="en-US" altLang="ko-KR" b="0" dirty="0">
                <a:solidFill>
                  <a:srgbClr val="F44747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%= ARTICLE[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].title %&gt;"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수정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665FCDF-06E5-1C81-3A5E-C258434F48BC}"/>
              </a:ext>
            </a:extLst>
          </p:cNvPr>
          <p:cNvSpPr txBox="1"/>
          <p:nvPr/>
        </p:nvSpPr>
        <p:spPr>
          <a:xfrm>
            <a:off x="744068" y="4422338"/>
            <a:ext cx="10936943" cy="203132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router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'/modify/:title'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arrIndex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ARTICLE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findIndex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article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article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params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title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selectedArticle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ARTICLE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arrIndex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render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board_modify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{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selectedArticle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18434795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0C492C-4850-F7B1-8D6F-EB01CC3E6B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215845"/>
          </a:xfrm>
        </p:spPr>
        <p:txBody>
          <a:bodyPr>
            <a:normAutofit/>
          </a:bodyPr>
          <a:lstStyle/>
          <a:p>
            <a:r>
              <a:rPr lang="ko-KR" altLang="en-US" dirty="0"/>
              <a:t>전달 받은 데이터</a:t>
            </a:r>
            <a:r>
              <a:rPr lang="en-US" altLang="ko-KR" dirty="0"/>
              <a:t>(</a:t>
            </a:r>
            <a:r>
              <a:rPr lang="en-US" altLang="ko-KR" dirty="0" err="1"/>
              <a:t>selectedArticle</a:t>
            </a:r>
            <a:r>
              <a:rPr lang="en-US" altLang="ko-KR" dirty="0"/>
              <a:t>)</a:t>
            </a:r>
            <a:r>
              <a:rPr lang="ko-KR" altLang="en-US" dirty="0"/>
              <a:t>를 </a:t>
            </a:r>
            <a:r>
              <a:rPr lang="en-US" altLang="ko-KR" dirty="0">
                <a:solidFill>
                  <a:srgbClr val="00B050"/>
                </a:solidFill>
              </a:rPr>
              <a:t>&lt;input&gt; &lt;</a:t>
            </a:r>
            <a:r>
              <a:rPr lang="en-US" altLang="ko-KR" dirty="0" err="1">
                <a:solidFill>
                  <a:srgbClr val="00B050"/>
                </a:solidFill>
              </a:rPr>
              <a:t>textarea</a:t>
            </a:r>
            <a:r>
              <a:rPr lang="en-US" altLang="ko-KR" dirty="0">
                <a:solidFill>
                  <a:srgbClr val="00B050"/>
                </a:solidFill>
              </a:rPr>
              <a:t>&gt;</a:t>
            </a:r>
            <a:r>
              <a:rPr lang="en-US" altLang="ko-KR" dirty="0"/>
              <a:t> </a:t>
            </a:r>
            <a:r>
              <a:rPr lang="ko-KR" altLang="en-US" dirty="0"/>
              <a:t>값으로 전달</a:t>
            </a:r>
            <a:endParaRPr lang="en-US" altLang="ko-KR" dirty="0"/>
          </a:p>
          <a:p>
            <a:r>
              <a:rPr lang="ko-KR" altLang="en-US" dirty="0"/>
              <a:t>데이터 전송은 수정할 글의 </a:t>
            </a:r>
            <a:r>
              <a:rPr lang="en-US" altLang="ko-KR" dirty="0"/>
              <a:t>title </a:t>
            </a:r>
            <a:r>
              <a:rPr lang="ko-KR" altLang="en-US" dirty="0"/>
              <a:t>을 파라미터로 담아서 </a:t>
            </a:r>
            <a:r>
              <a:rPr lang="en-US" altLang="ko-KR" dirty="0">
                <a:solidFill>
                  <a:srgbClr val="0070C0"/>
                </a:solidFill>
              </a:rPr>
              <a:t>board/modify/:title</a:t>
            </a:r>
            <a:r>
              <a:rPr lang="en-US" altLang="ko-KR" dirty="0"/>
              <a:t> </a:t>
            </a:r>
            <a:r>
              <a:rPr lang="ko-KR" altLang="en-US" dirty="0"/>
              <a:t>로 전달 </a:t>
            </a:r>
            <a:r>
              <a:rPr lang="en-US" altLang="ko-KR" dirty="0"/>
              <a:t>/ </a:t>
            </a:r>
            <a:r>
              <a:rPr lang="ko-KR" altLang="en-US" dirty="0"/>
              <a:t>메소드는 </a:t>
            </a:r>
            <a:r>
              <a:rPr lang="en-US" altLang="ko-KR" dirty="0">
                <a:solidFill>
                  <a:schemeClr val="accent2"/>
                </a:solidFill>
              </a:rPr>
              <a:t>POST</a:t>
            </a:r>
          </a:p>
          <a:p>
            <a:endParaRPr lang="en-US" altLang="ko-KR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글 수정 모드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뷰 페이지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50120B-A382-58EB-3695-EB5E18021145}"/>
              </a:ext>
            </a:extLst>
          </p:cNvPr>
          <p:cNvSpPr txBox="1"/>
          <p:nvPr/>
        </p:nvSpPr>
        <p:spPr>
          <a:xfrm>
            <a:off x="763282" y="3603171"/>
            <a:ext cx="11260802" cy="304698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form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action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"/board/modify/</a:t>
            </a:r>
            <a:r>
              <a:rPr lang="en-US" altLang="ko-KR" sz="1600" b="0" dirty="0">
                <a:solidFill>
                  <a:srgbClr val="F44747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%=</a:t>
            </a:r>
            <a:r>
              <a:rPr lang="en-US" altLang="ko-KR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selectedArticle.title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%&gt;"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method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"POST"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board_form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form_title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h3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제목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h3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"text"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"title"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dirty="0">
                <a:solidFill>
                  <a:srgbClr val="F44747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%= </a:t>
            </a:r>
            <a:r>
              <a:rPr lang="en-US" altLang="ko-KR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selectedArticle.title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%&gt;"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required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form_content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h3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내용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h3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textarea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"content"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"content"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"30"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rows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"10"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required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600" dirty="0">
                <a:solidFill>
                  <a:srgbClr val="808080"/>
                </a:solidFill>
                <a:latin typeface="Consolas" panose="020B0609020204030204" pitchFamily="49" charset="0"/>
              </a:rPr>
              <a:t>     </a:t>
            </a:r>
            <a:r>
              <a:rPr lang="en-US" altLang="ko-KR" sz="1600" b="0" dirty="0">
                <a:solidFill>
                  <a:srgbClr val="F44747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%= 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selectedArticle.content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%&gt;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textarea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"submit"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글 수정하기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form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08651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333746"/>
            <a:ext cx="12192000" cy="2095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글 수정 기능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625422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566D20A-8E89-604B-FBFE-B44CB58FFD37}"/>
              </a:ext>
            </a:extLst>
          </p:cNvPr>
          <p:cNvSpPr txBox="1"/>
          <p:nvPr/>
        </p:nvSpPr>
        <p:spPr>
          <a:xfrm>
            <a:off x="667658" y="612844"/>
            <a:ext cx="8011886" cy="56323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router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post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'/modify/:title'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&amp;&amp;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arrIndex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ARTICLE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findIndex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article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article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params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title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arrIndex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!== -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ARTICLE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arrIndex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ARTICLE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arrIndex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redirect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'/board'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해당 제목의 글이 없습니다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.'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statusCode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404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throw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요청 쿼리 이상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statusCode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404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throw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398550765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333746"/>
            <a:ext cx="12192000" cy="2095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글 삭제 기능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055170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깃 </a:t>
            </a:r>
            <a:r>
              <a:rPr lang="ko-KR" altLang="en-US" sz="44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이그노어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추가하기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B04570F3-6454-A3DF-89BC-1A46D44D8C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Package </a:t>
            </a:r>
            <a:r>
              <a:rPr lang="ko-KR" altLang="en-US" dirty="0"/>
              <a:t>파일들일 설치 될 </a:t>
            </a:r>
            <a:r>
              <a:rPr lang="en-US" altLang="ko-KR" dirty="0" err="1"/>
              <a:t>node_modules</a:t>
            </a:r>
            <a:r>
              <a:rPr lang="en-US" altLang="ko-KR" dirty="0"/>
              <a:t> </a:t>
            </a:r>
            <a:r>
              <a:rPr lang="ko-KR" altLang="en-US" dirty="0"/>
              <a:t>폴더는 미리 </a:t>
            </a:r>
            <a:r>
              <a:rPr lang="en-US" altLang="ko-KR" dirty="0"/>
              <a:t>.</a:t>
            </a:r>
            <a:r>
              <a:rPr lang="en-US" altLang="ko-KR" dirty="0" err="1"/>
              <a:t>gitignore</a:t>
            </a:r>
            <a:r>
              <a:rPr lang="en-US" altLang="ko-KR" dirty="0"/>
              <a:t> </a:t>
            </a:r>
            <a:r>
              <a:rPr lang="ko-KR" altLang="en-US" dirty="0"/>
              <a:t>에 추가하기</a:t>
            </a:r>
            <a:r>
              <a:rPr lang="en-US" altLang="ko-KR" dirty="0"/>
              <a:t>!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Npm</a:t>
            </a:r>
            <a:r>
              <a:rPr lang="en-US" altLang="ko-KR" dirty="0"/>
              <a:t> </a:t>
            </a:r>
            <a:r>
              <a:rPr lang="en-US" altLang="ko-KR" dirty="0" err="1"/>
              <a:t>init</a:t>
            </a:r>
            <a:r>
              <a:rPr lang="en-US" altLang="ko-KR" dirty="0"/>
              <a:t> -y</a:t>
            </a:r>
          </a:p>
          <a:p>
            <a:pPr lvl="1"/>
            <a:r>
              <a:rPr lang="ko-KR" altLang="en-US" dirty="0"/>
              <a:t>명령어를 통해서 </a:t>
            </a:r>
            <a:r>
              <a:rPr lang="en-US" altLang="ko-KR" dirty="0"/>
              <a:t>node package manager </a:t>
            </a:r>
            <a:r>
              <a:rPr lang="ko-KR" altLang="en-US" dirty="0"/>
              <a:t>기본 세팅 완료 하기</a:t>
            </a:r>
            <a:r>
              <a:rPr lang="en-US" altLang="ko-KR" dirty="0"/>
              <a:t>!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542E80D-CC3A-4167-5D5E-2BA17F0350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784" y="2716846"/>
            <a:ext cx="4467849" cy="1276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86474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0C492C-4850-F7B1-8D6F-EB01CC3E6B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304639"/>
          </a:xfrm>
        </p:spPr>
        <p:txBody>
          <a:bodyPr>
            <a:normAutofit/>
          </a:bodyPr>
          <a:lstStyle/>
          <a:p>
            <a:r>
              <a:rPr lang="ko-KR" altLang="en-US" dirty="0"/>
              <a:t>삭제는 </a:t>
            </a:r>
            <a:r>
              <a:rPr lang="en-US" altLang="ko-KR" dirty="0">
                <a:solidFill>
                  <a:schemeClr val="accent2"/>
                </a:solidFill>
              </a:rPr>
              <a:t>DELETE</a:t>
            </a:r>
            <a:r>
              <a:rPr lang="en-US" altLang="ko-KR" dirty="0"/>
              <a:t>  </a:t>
            </a:r>
            <a:r>
              <a:rPr lang="ko-KR" altLang="en-US" dirty="0"/>
              <a:t>요청을 해야 합니다</a:t>
            </a:r>
            <a:r>
              <a:rPr lang="en-US" altLang="ko-KR" dirty="0"/>
              <a:t>!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그런데 지금 우리는 </a:t>
            </a:r>
            <a:r>
              <a:rPr lang="en-US" altLang="ko-KR" dirty="0">
                <a:sym typeface="Wingdings" panose="05000000000000000000" pitchFamily="2" charset="2"/>
              </a:rPr>
              <a:t>A </a:t>
            </a:r>
            <a:r>
              <a:rPr lang="ko-KR" altLang="en-US" dirty="0">
                <a:sym typeface="Wingdings" panose="05000000000000000000" pitchFamily="2" charset="2"/>
              </a:rPr>
              <a:t>태그에서만 요청을 보낼 수 있습니다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따라서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이전에 배운 </a:t>
            </a:r>
            <a:r>
              <a:rPr lang="en-US" altLang="ko-KR" dirty="0">
                <a:sym typeface="Wingdings" panose="05000000000000000000" pitchFamily="2" charset="2"/>
              </a:rPr>
              <a:t>JS</a:t>
            </a:r>
            <a:r>
              <a:rPr lang="ko-KR" altLang="en-US" dirty="0">
                <a:sym typeface="Wingdings" panose="05000000000000000000" pitchFamily="2" charset="2"/>
              </a:rPr>
              <a:t>의 </a:t>
            </a:r>
            <a:r>
              <a:rPr lang="en-US" altLang="ko-KR" dirty="0">
                <a:sym typeface="Wingdings" panose="05000000000000000000" pitchFamily="2" charset="2"/>
              </a:rPr>
              <a:t>fetch </a:t>
            </a:r>
            <a:r>
              <a:rPr lang="ko-KR" altLang="en-US" dirty="0">
                <a:sym typeface="Wingdings" panose="05000000000000000000" pitchFamily="2" charset="2"/>
              </a:rPr>
              <a:t>를 사용합니다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  <a:endParaRPr lang="en-US" altLang="ko-KR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글 삭제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기능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프론트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96593D-C77C-AE37-23B4-E75511148552}"/>
              </a:ext>
            </a:extLst>
          </p:cNvPr>
          <p:cNvSpPr txBox="1"/>
          <p:nvPr/>
        </p:nvSpPr>
        <p:spPr>
          <a:xfrm>
            <a:off x="495331" y="3621875"/>
            <a:ext cx="11321143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btn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blue"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onclick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deleteArticle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('&lt;%= ARTICLE[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].title %&gt;')"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삭제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847058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0C492C-4850-F7B1-8D6F-EB01CC3E6B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304639"/>
          </a:xfrm>
        </p:spPr>
        <p:txBody>
          <a:bodyPr>
            <a:normAutofit/>
          </a:bodyPr>
          <a:lstStyle/>
          <a:p>
            <a:r>
              <a:rPr lang="en-US" altLang="ko-KR" dirty="0"/>
              <a:t>Fetch</a:t>
            </a:r>
            <a:r>
              <a:rPr lang="ko-KR" altLang="en-US" dirty="0"/>
              <a:t> 를 통해 삭제 요청을 보냅니다</a:t>
            </a:r>
            <a:endParaRPr lang="en-US" altLang="ko-KR" dirty="0"/>
          </a:p>
          <a:p>
            <a:r>
              <a:rPr lang="ko-KR" altLang="en-US" dirty="0"/>
              <a:t>그리고 요청이 완료 되면 페이지를 다시 읽어 들여서 삭제 사항이 반영 되도록 합니다</a:t>
            </a:r>
            <a:r>
              <a:rPr lang="en-US" altLang="ko-KR" dirty="0"/>
              <a:t>.</a:t>
            </a: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글 삭제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기능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프론트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4FC6CC-A1FF-05FC-0C70-1268BEF3644D}"/>
              </a:ext>
            </a:extLst>
          </p:cNvPr>
          <p:cNvSpPr txBox="1"/>
          <p:nvPr/>
        </p:nvSpPr>
        <p:spPr>
          <a:xfrm>
            <a:off x="827315" y="3649453"/>
            <a:ext cx="6096000" cy="286232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deleteArticle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fetch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`board/</a:t>
            </a:r>
            <a:r>
              <a:rPr lang="en-US" altLang="ko-KR" dirty="0">
                <a:solidFill>
                  <a:srgbClr val="CE9178"/>
                </a:solidFill>
                <a:latin typeface="Consolas" panose="020B0609020204030204" pitchFamily="49" charset="0"/>
              </a:rPr>
              <a:t>delete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method: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'delete'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headers: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'Content-type'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'application/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},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}).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then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location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'/board'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})</a:t>
            </a:r>
            <a:endParaRPr lang="en-US" altLang="ko-KR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22398345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5B182FF-B7DC-6F74-1139-53CED450A262}"/>
              </a:ext>
            </a:extLst>
          </p:cNvPr>
          <p:cNvSpPr txBox="1"/>
          <p:nvPr/>
        </p:nvSpPr>
        <p:spPr>
          <a:xfrm>
            <a:off x="769256" y="597770"/>
            <a:ext cx="7881257" cy="369331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router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delete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'/delete/:title'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arrIndex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ARTICLE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findIndex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article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article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params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title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arrIndex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!== -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ARTICLE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splice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arrIndex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삭제 완료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!'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해당 제목을 가진 글이 없습니다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.'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statusCode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404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throw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291081100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새해 인사말] 한국어, 영어, 독일어, 중국어, 러시아어로 2020년 새해, 설날, 춘절 문자 보내기♥ (+펭수 짤) : 네이버 블로그">
            <a:extLst>
              <a:ext uri="{FF2B5EF4-FFF2-40B4-BE49-F238E27FC236}">
                <a16:creationId xmlns:a16="http://schemas.microsoft.com/office/drawing/2014/main" id="{DD37A807-D977-29FD-B40D-100646DAC6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2525" y="0"/>
            <a:ext cx="73453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929632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Database의 리플리케이션(Replication)이란?">
            <a:extLst>
              <a:ext uri="{FF2B5EF4-FFF2-40B4-BE49-F238E27FC236}">
                <a16:creationId xmlns:a16="http://schemas.microsoft.com/office/drawing/2014/main" id="{A181FF9C-DC01-552D-E28C-FA96ADB96B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11" t="7008" b="13107"/>
          <a:stretch/>
        </p:blipFill>
        <p:spPr bwMode="auto">
          <a:xfrm>
            <a:off x="941295" y="45385"/>
            <a:ext cx="8731622" cy="6767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667703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333746"/>
            <a:ext cx="12192000" cy="2095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 err="1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DataBase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0015506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333746"/>
            <a:ext cx="12192000" cy="2095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들의</a:t>
            </a:r>
            <a:r>
              <a:rPr lang="en-US" altLang="ko-KR" sz="9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9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집합</a:t>
            </a:r>
            <a:endParaRPr lang="en-US" altLang="ko-KR" sz="96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3611238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333746"/>
            <a:ext cx="12192000" cy="3434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DBMS</a:t>
            </a:r>
          </a:p>
          <a:p>
            <a:pPr algn="ctr">
              <a:lnSpc>
                <a:spcPct val="150000"/>
              </a:lnSpc>
            </a:pPr>
            <a:r>
              <a:rPr lang="en-US" altLang="ko-KR" sz="54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en-US" altLang="ko-KR" sz="5400" dirty="0" err="1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</a:t>
            </a:r>
            <a:r>
              <a:rPr lang="en-US" altLang="ko-KR" sz="54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ata</a:t>
            </a:r>
            <a:r>
              <a:rPr lang="en-US" altLang="ko-KR" sz="5400" dirty="0" err="1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</a:t>
            </a:r>
            <a:r>
              <a:rPr lang="en-US" altLang="ko-KR" sz="54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ase</a:t>
            </a:r>
            <a:r>
              <a:rPr lang="en-US" altLang="ko-KR" sz="54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M</a:t>
            </a:r>
            <a:r>
              <a:rPr lang="en-US" altLang="ko-KR" sz="5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anagement</a:t>
            </a:r>
            <a:r>
              <a:rPr lang="en-US" altLang="ko-KR" sz="54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S</a:t>
            </a:r>
            <a:r>
              <a:rPr lang="en-US" altLang="ko-KR" sz="5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ystem</a:t>
            </a:r>
            <a:r>
              <a:rPr lang="en-US" altLang="ko-KR" sz="54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endParaRPr lang="en-US" altLang="ko-KR" sz="239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944756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제목 1">
            <a:extLst>
              <a:ext uri="{FF2B5EF4-FFF2-40B4-BE49-F238E27FC236}">
                <a16:creationId xmlns:a16="http://schemas.microsoft.com/office/drawing/2014/main" id="{7ECF4E47-D515-EDA5-4A8E-80540995F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DBMS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0C492C-4850-F7B1-8D6F-EB01CC3E6B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데이터 베이스를 관리하고 운영하는 </a:t>
            </a:r>
            <a:r>
              <a:rPr lang="en-US" altLang="ko-KR" dirty="0"/>
              <a:t>SW</a:t>
            </a:r>
          </a:p>
          <a:p>
            <a:r>
              <a:rPr lang="ko-KR" altLang="en-US" dirty="0"/>
              <a:t>다양한 형태</a:t>
            </a:r>
            <a:r>
              <a:rPr lang="en-US" altLang="ko-KR" dirty="0"/>
              <a:t>, </a:t>
            </a:r>
            <a:r>
              <a:rPr lang="ko-KR" altLang="en-US" dirty="0"/>
              <a:t>서비스가 존재 합니다</a:t>
            </a:r>
            <a:r>
              <a:rPr lang="en-US" altLang="ko-KR" dirty="0"/>
              <a:t>!</a:t>
            </a:r>
          </a:p>
          <a:p>
            <a:endParaRPr lang="en-US" altLang="ko-KR" dirty="0"/>
          </a:p>
        </p:txBody>
      </p:sp>
      <p:pic>
        <p:nvPicPr>
          <p:cNvPr id="4098" name="Picture 2" descr="SQLite - 위키백과, 우리 모두의 백과사전">
            <a:extLst>
              <a:ext uri="{FF2B5EF4-FFF2-40B4-BE49-F238E27FC236}">
                <a16:creationId xmlns:a16="http://schemas.microsoft.com/office/drawing/2014/main" id="{64E05820-33B9-11D4-8139-F36949FE92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961" y="3126676"/>
            <a:ext cx="3199383" cy="1517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MySQL이란? : 디비연동 MySQL &amp;그누보드 &amp; Node.js 공부하기">
            <a:extLst>
              <a:ext uri="{FF2B5EF4-FFF2-40B4-BE49-F238E27FC236}">
                <a16:creationId xmlns:a16="http://schemas.microsoft.com/office/drawing/2014/main" id="{9653BA5D-0DD2-EDC9-F21E-DF4887FCE9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0824" y="3020545"/>
            <a:ext cx="2761129" cy="142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🐬 데이터베이스와 DBMS">
            <a:extLst>
              <a:ext uri="{FF2B5EF4-FFF2-40B4-BE49-F238E27FC236}">
                <a16:creationId xmlns:a16="http://schemas.microsoft.com/office/drawing/2014/main" id="{FBB77E2A-C2FA-F3C3-4E50-F33D6ABD2D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9433" y="2883610"/>
            <a:ext cx="2761129" cy="2003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83A78240-6803-3082-1427-3881C9A246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6793" y="5272661"/>
            <a:ext cx="3254949" cy="877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Redis 개념과 특징">
            <a:extLst>
              <a:ext uri="{FF2B5EF4-FFF2-40B4-BE49-F238E27FC236}">
                <a16:creationId xmlns:a16="http://schemas.microsoft.com/office/drawing/2014/main" id="{BE493C95-47E5-4631-24CB-9FAF080084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0259" y="5370296"/>
            <a:ext cx="2625529" cy="877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255964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333746"/>
            <a:ext cx="12192000" cy="3434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SQL</a:t>
            </a:r>
          </a:p>
          <a:p>
            <a:pPr algn="ctr">
              <a:lnSpc>
                <a:spcPct val="150000"/>
              </a:lnSpc>
            </a:pPr>
            <a:r>
              <a:rPr lang="en-US" altLang="ko-KR" sz="54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(S</a:t>
            </a:r>
            <a:r>
              <a:rPr lang="en-US" altLang="ko-KR" sz="5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tructured</a:t>
            </a:r>
            <a:r>
              <a:rPr lang="en-US" altLang="ko-KR" sz="54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Q</a:t>
            </a:r>
            <a:r>
              <a:rPr lang="en-US" altLang="ko-KR" sz="5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uery</a:t>
            </a:r>
            <a:r>
              <a:rPr lang="en-US" altLang="ko-KR" sz="54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L</a:t>
            </a:r>
            <a:r>
              <a:rPr lang="en-US" altLang="ko-KR" sz="5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anguage</a:t>
            </a:r>
            <a:r>
              <a:rPr lang="en-US" altLang="ko-KR" sz="54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endParaRPr lang="en-US" altLang="ko-KR" sz="239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554460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E1D6E9-6D74-774A-BB62-E7D59F14A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필요 모듈 설치 하기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D4677B0-47B3-EFD4-0B2F-4C256A45A7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배포 시 필요한 패키지 </a:t>
            </a:r>
            <a:r>
              <a:rPr lang="en-US" altLang="ko-KR" dirty="0"/>
              <a:t>/ </a:t>
            </a:r>
            <a:r>
              <a:rPr lang="en-US" altLang="ko-KR" dirty="0" err="1"/>
              <a:t>npm</a:t>
            </a:r>
            <a:r>
              <a:rPr lang="en-US" altLang="ko-KR" dirty="0"/>
              <a:t> install –save </a:t>
            </a:r>
            <a:r>
              <a:rPr lang="ko-KR" altLang="en-US" dirty="0"/>
              <a:t>옵션</a:t>
            </a:r>
            <a:r>
              <a:rPr lang="en-US" altLang="ko-KR" dirty="0"/>
              <a:t>(</a:t>
            </a:r>
            <a:r>
              <a:rPr lang="en-US" altLang="ko-KR" dirty="0" err="1"/>
              <a:t>npm</a:t>
            </a:r>
            <a:r>
              <a:rPr lang="en-US" altLang="ko-KR" dirty="0"/>
              <a:t> </a:t>
            </a:r>
            <a:r>
              <a:rPr lang="en-US" altLang="ko-KR" dirty="0" err="1"/>
              <a:t>i</a:t>
            </a:r>
            <a:r>
              <a:rPr lang="en-US" altLang="ko-KR" dirty="0"/>
              <a:t> -S)</a:t>
            </a:r>
          </a:p>
          <a:p>
            <a:pPr lvl="1"/>
            <a:r>
              <a:rPr lang="en-US" altLang="ko-KR" dirty="0"/>
              <a:t>Express</a:t>
            </a:r>
          </a:p>
          <a:p>
            <a:pPr lvl="1"/>
            <a:r>
              <a:rPr lang="en-US" altLang="ko-KR" dirty="0" err="1"/>
              <a:t>cors</a:t>
            </a:r>
            <a:endParaRPr lang="en-US" altLang="ko-KR" dirty="0"/>
          </a:p>
          <a:p>
            <a:pPr lvl="1"/>
            <a:r>
              <a:rPr lang="en-US" altLang="ko-KR" dirty="0" err="1"/>
              <a:t>Ejs</a:t>
            </a:r>
            <a:endParaRPr lang="en-US" altLang="ko-KR" dirty="0"/>
          </a:p>
          <a:p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94C77F5-D150-11DD-15C7-55B6C843BB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6139" y="2213065"/>
            <a:ext cx="6139721" cy="2431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62277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제목 1">
            <a:extLst>
              <a:ext uri="{FF2B5EF4-FFF2-40B4-BE49-F238E27FC236}">
                <a16:creationId xmlns:a16="http://schemas.microsoft.com/office/drawing/2014/main" id="{7ECF4E47-D515-EDA5-4A8E-80540995F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SQL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0C492C-4850-F7B1-8D6F-EB01CC3E6B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구조가 있는 질문용 언어라는 뜻</a:t>
            </a:r>
            <a:endParaRPr lang="en-US" altLang="ko-KR" dirty="0"/>
          </a:p>
          <a:p>
            <a:r>
              <a:rPr lang="en-US" altLang="ko-KR" dirty="0"/>
              <a:t>SELECT,</a:t>
            </a:r>
            <a:r>
              <a:rPr lang="ko-KR" altLang="en-US" dirty="0"/>
              <a:t> </a:t>
            </a:r>
            <a:r>
              <a:rPr lang="en-US" altLang="ko-KR" dirty="0"/>
              <a:t>INSERT,</a:t>
            </a:r>
            <a:r>
              <a:rPr lang="ko-KR" altLang="en-US" dirty="0"/>
              <a:t> </a:t>
            </a:r>
            <a:r>
              <a:rPr lang="en-US" altLang="ko-KR" dirty="0"/>
              <a:t>UPDATE,</a:t>
            </a:r>
            <a:r>
              <a:rPr lang="ko-KR" altLang="en-US" dirty="0"/>
              <a:t> </a:t>
            </a:r>
            <a:r>
              <a:rPr lang="en-US" altLang="ko-KR" dirty="0"/>
              <a:t>DELETE</a:t>
            </a:r>
            <a:r>
              <a:rPr lang="ko-KR" altLang="en-US" dirty="0"/>
              <a:t> 같은 언어를 통해 데이터 베이스의 데이터를 다루는 언어</a:t>
            </a:r>
            <a:endParaRPr lang="en-US" altLang="ko-KR" dirty="0"/>
          </a:p>
          <a:p>
            <a:r>
              <a:rPr lang="ko-KR" altLang="en-US" dirty="0"/>
              <a:t>다수의 </a:t>
            </a:r>
            <a:r>
              <a:rPr lang="en-US" altLang="ko-KR" dirty="0"/>
              <a:t>DBMS</a:t>
            </a:r>
            <a:r>
              <a:rPr lang="ko-KR" altLang="en-US" dirty="0"/>
              <a:t>가 </a:t>
            </a:r>
            <a:r>
              <a:rPr lang="en-US" altLang="ko-KR" dirty="0"/>
              <a:t>SQL </a:t>
            </a:r>
            <a:r>
              <a:rPr lang="ko-KR" altLang="en-US" dirty="0"/>
              <a:t>방식을 </a:t>
            </a:r>
            <a:r>
              <a:rPr lang="ko-KR" altLang="en-US" dirty="0" err="1"/>
              <a:t>따르기</a:t>
            </a:r>
            <a:r>
              <a:rPr lang="ko-KR" altLang="en-US" dirty="0"/>
              <a:t> 때문에 </a:t>
            </a:r>
            <a:r>
              <a:rPr lang="en-US" altLang="ko-KR" dirty="0"/>
              <a:t>SQL </a:t>
            </a:r>
            <a:r>
              <a:rPr lang="ko-KR" altLang="en-US" dirty="0"/>
              <a:t>을 배우면</a:t>
            </a:r>
            <a:r>
              <a:rPr lang="en-US" altLang="ko-KR" dirty="0"/>
              <a:t>, </a:t>
            </a:r>
            <a:r>
              <a:rPr lang="ko-KR" altLang="en-US" dirty="0"/>
              <a:t>많은 </a:t>
            </a:r>
            <a:r>
              <a:rPr lang="en-US" altLang="ko-KR" dirty="0"/>
              <a:t>DBMS</a:t>
            </a:r>
            <a:r>
              <a:rPr lang="ko-KR" altLang="en-US" dirty="0"/>
              <a:t>를 비교적 빠르게 습득이 가능</a:t>
            </a:r>
            <a:endParaRPr lang="en-US" altLang="ko-KR" dirty="0"/>
          </a:p>
          <a:p>
            <a:r>
              <a:rPr lang="en-US" altLang="ko-KR" dirty="0"/>
              <a:t>MySQL, SQLite, ORACLE </a:t>
            </a:r>
            <a:r>
              <a:rPr lang="ko-KR" altLang="en-US" dirty="0"/>
              <a:t>등이 </a:t>
            </a:r>
            <a:r>
              <a:rPr lang="en-US" altLang="ko-KR" dirty="0"/>
              <a:t>SQL </a:t>
            </a:r>
            <a:r>
              <a:rPr lang="ko-KR" altLang="en-US" dirty="0"/>
              <a:t>구문을 사용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76978806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333746"/>
            <a:ext cx="12192000" cy="2095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DB</a:t>
            </a: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의 종류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5978727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08D89AC-E826-9C89-694B-05A04B6F76F5}"/>
              </a:ext>
            </a:extLst>
          </p:cNvPr>
          <p:cNvSpPr txBox="1"/>
          <p:nvPr/>
        </p:nvSpPr>
        <p:spPr>
          <a:xfrm>
            <a:off x="0" y="0"/>
            <a:ext cx="12192000" cy="65272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관계형</a:t>
            </a: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(SQL)</a:t>
            </a: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vs</a:t>
            </a: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비관계형</a:t>
            </a: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(NoSQL)</a:t>
            </a:r>
          </a:p>
        </p:txBody>
      </p:sp>
    </p:spTree>
    <p:extLst>
      <p:ext uri="{BB962C8B-B14F-4D97-AF65-F5344CB8AC3E}">
        <p14:creationId xmlns:p14="http://schemas.microsoft.com/office/powerpoint/2010/main" val="373474075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333746"/>
            <a:ext cx="12192000" cy="2095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관계형 </a:t>
            </a: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DB</a:t>
            </a:r>
          </a:p>
        </p:txBody>
      </p:sp>
    </p:spTree>
    <p:extLst>
      <p:ext uri="{BB962C8B-B14F-4D97-AF65-F5344CB8AC3E}">
        <p14:creationId xmlns:p14="http://schemas.microsoft.com/office/powerpoint/2010/main" val="77827208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제목 1">
            <a:extLst>
              <a:ext uri="{FF2B5EF4-FFF2-40B4-BE49-F238E27FC236}">
                <a16:creationId xmlns:a16="http://schemas.microsoft.com/office/drawing/2014/main" id="{7ECF4E47-D515-EDA5-4A8E-80540995F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관계형</a:t>
            </a:r>
            <a:r>
              <a:rPr lang="en-US" altLang="ko-KR" sz="44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Rela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tional DBMS(RDBMS)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0C492C-4850-F7B1-8D6F-EB01CC3E6B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RDBMS </a:t>
            </a:r>
            <a:r>
              <a:rPr lang="ko-KR" altLang="en-US" dirty="0"/>
              <a:t>는 </a:t>
            </a:r>
            <a:r>
              <a:rPr lang="en-US" altLang="ko-KR" dirty="0"/>
              <a:t>SQL </a:t>
            </a:r>
            <a:r>
              <a:rPr lang="ko-KR" altLang="en-US" dirty="0"/>
              <a:t>을 사용하는 </a:t>
            </a:r>
            <a:r>
              <a:rPr lang="en-US" altLang="ko-KR" dirty="0"/>
              <a:t>DB </a:t>
            </a:r>
            <a:r>
              <a:rPr lang="ko-KR" altLang="en-US" dirty="0"/>
              <a:t>입니다</a:t>
            </a:r>
            <a:endParaRPr lang="en-US" altLang="ko-KR" dirty="0"/>
          </a:p>
          <a:p>
            <a:r>
              <a:rPr lang="ko-KR" altLang="en-US" dirty="0"/>
              <a:t>키와 값의 관계를 테이블화 시킨 원칙을 토대로 </a:t>
            </a:r>
            <a:r>
              <a:rPr lang="en-US" altLang="ko-KR" dirty="0"/>
              <a:t>DB </a:t>
            </a:r>
            <a:r>
              <a:rPr lang="ko-KR" altLang="en-US" dirty="0"/>
              <a:t>를 구성합니다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8961239-23A8-CD7B-AA4A-F0804F8C3F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778" y="3007901"/>
            <a:ext cx="5859337" cy="3358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78210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제목 1">
            <a:extLst>
              <a:ext uri="{FF2B5EF4-FFF2-40B4-BE49-F238E27FC236}">
                <a16:creationId xmlns:a16="http://schemas.microsoft.com/office/drawing/2014/main" id="{7ECF4E47-D515-EDA5-4A8E-80540995F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관계형</a:t>
            </a:r>
            <a:r>
              <a:rPr lang="en-US" altLang="ko-KR" sz="44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Rela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tional DBMS(RDBMS)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0C492C-4850-F7B1-8D6F-EB01CC3E6B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즉</a:t>
            </a:r>
            <a:r>
              <a:rPr lang="en-US" altLang="ko-KR" dirty="0"/>
              <a:t>, RDBMS </a:t>
            </a:r>
            <a:r>
              <a:rPr lang="ko-KR" altLang="en-US" dirty="0"/>
              <a:t>는 테이블로 구성이 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먼저 테이블이 구성되고 테이블의 구조에 맞추어 데이터가 들어가기 때문에 </a:t>
            </a:r>
            <a:r>
              <a:rPr lang="en-US" altLang="ko-KR" dirty="0"/>
              <a:t>DB</a:t>
            </a:r>
            <a:r>
              <a:rPr lang="ko-KR" altLang="en-US" dirty="0"/>
              <a:t>를 구성하기 전에 스키마라 불리는 </a:t>
            </a:r>
            <a:r>
              <a:rPr lang="en-US" altLang="ko-KR" dirty="0"/>
              <a:t>DB</a:t>
            </a:r>
            <a:r>
              <a:rPr lang="ko-KR" altLang="en-US" dirty="0"/>
              <a:t>의 구조</a:t>
            </a:r>
            <a:r>
              <a:rPr lang="en-US" altLang="ko-KR" dirty="0"/>
              <a:t>, </a:t>
            </a:r>
            <a:r>
              <a:rPr lang="ko-KR" altLang="en-US" dirty="0"/>
              <a:t>관계</a:t>
            </a:r>
            <a:r>
              <a:rPr lang="en-US" altLang="ko-KR" dirty="0"/>
              <a:t>, </a:t>
            </a:r>
            <a:r>
              <a:rPr lang="ko-KR" altLang="en-US" dirty="0"/>
              <a:t>제약 사항에 대한 정의가 필요합니다</a:t>
            </a:r>
            <a:endParaRPr lang="en-US" altLang="ko-KR" dirty="0"/>
          </a:p>
          <a:p>
            <a:r>
              <a:rPr lang="ko-KR" altLang="en-US" dirty="0"/>
              <a:t>사실 예전엔 컴퓨터가 느리고 용량이 작아서 이런 구조가 아니면 속도 측면과 용량면에서 답이 없었습니다</a:t>
            </a:r>
            <a:r>
              <a:rPr lang="en-US" altLang="ko-KR" dirty="0"/>
              <a:t> </a:t>
            </a:r>
            <a:r>
              <a:rPr lang="en-US" altLang="ko-KR" dirty="0">
                <a:sym typeface="Wingdings" panose="05000000000000000000" pitchFamily="2" charset="2"/>
              </a:rPr>
              <a:t></a:t>
            </a:r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79450261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제목 1">
            <a:extLst>
              <a:ext uri="{FF2B5EF4-FFF2-40B4-BE49-F238E27FC236}">
                <a16:creationId xmlns:a16="http://schemas.microsoft.com/office/drawing/2014/main" id="{7ECF4E47-D515-EDA5-4A8E-80540995F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관계형</a:t>
            </a:r>
            <a:r>
              <a:rPr lang="en-US" altLang="ko-KR" sz="44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Rela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tional DBMS(RDBMS)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0C492C-4850-F7B1-8D6F-EB01CC3E6B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장점</a:t>
            </a:r>
            <a:endParaRPr lang="en-US" altLang="ko-KR" dirty="0"/>
          </a:p>
          <a:p>
            <a:pPr lvl="1"/>
            <a:r>
              <a:rPr lang="ko-KR" altLang="en-US" dirty="0"/>
              <a:t>구조화가 명확하게 되어 있어서 예외가 없음</a:t>
            </a:r>
            <a:endParaRPr lang="en-US" altLang="ko-KR" dirty="0"/>
          </a:p>
          <a:p>
            <a:pPr lvl="1"/>
            <a:r>
              <a:rPr lang="ko-KR" altLang="en-US" dirty="0"/>
              <a:t>데이터 입</a:t>
            </a:r>
            <a:r>
              <a:rPr lang="en-US" altLang="ko-KR" dirty="0"/>
              <a:t>, </a:t>
            </a:r>
            <a:r>
              <a:rPr lang="ko-KR" altLang="en-US" dirty="0"/>
              <a:t>출력 속도가 매우 빠릅니다</a:t>
            </a:r>
            <a:endParaRPr lang="en-US" altLang="ko-KR" dirty="0"/>
          </a:p>
          <a:p>
            <a:pPr lvl="1"/>
            <a:r>
              <a:rPr lang="ko-KR" altLang="en-US" dirty="0"/>
              <a:t>신뢰성이 매우 높음</a:t>
            </a:r>
            <a:endParaRPr lang="en-US" altLang="ko-KR" dirty="0"/>
          </a:p>
          <a:p>
            <a:r>
              <a:rPr lang="ko-KR" altLang="en-US" dirty="0"/>
              <a:t>단점</a:t>
            </a:r>
            <a:endParaRPr lang="en-US" altLang="ko-KR" dirty="0"/>
          </a:p>
          <a:p>
            <a:pPr lvl="1"/>
            <a:r>
              <a:rPr lang="en-US" altLang="ko-KR" dirty="0"/>
              <a:t>DB</a:t>
            </a:r>
            <a:r>
              <a:rPr lang="ko-KR" altLang="en-US" dirty="0"/>
              <a:t>의 구조 변경이 매우 어려움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 err="1">
                <a:sym typeface="Wingdings" panose="05000000000000000000" pitchFamily="2" charset="2"/>
              </a:rPr>
              <a:t>빅테이터</a:t>
            </a:r>
            <a:r>
              <a:rPr lang="ko-KR" altLang="en-US" dirty="0">
                <a:sym typeface="Wingdings" panose="05000000000000000000" pitchFamily="2" charset="2"/>
              </a:rPr>
              <a:t> 등에는 사용이 어려움</a:t>
            </a:r>
            <a:r>
              <a:rPr lang="en-US" altLang="ko-KR" dirty="0">
                <a:sym typeface="Wingdings" panose="05000000000000000000" pitchFamily="2" charset="2"/>
              </a:rPr>
              <a:t>(</a:t>
            </a:r>
            <a:r>
              <a:rPr lang="ko-KR" altLang="en-US" dirty="0">
                <a:sym typeface="Wingdings" panose="05000000000000000000" pitchFamily="2" charset="2"/>
              </a:rPr>
              <a:t>새로운 키가 추가 되면 전체 스키마 변경이 필요</a:t>
            </a:r>
            <a:r>
              <a:rPr lang="en-US" altLang="ko-KR" dirty="0">
                <a:sym typeface="Wingdings" panose="05000000000000000000" pitchFamily="2" charset="2"/>
              </a:rPr>
              <a:t>)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86293168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1212B14-7F95-2347-2613-B5E86583D75C}"/>
              </a:ext>
            </a:extLst>
          </p:cNvPr>
          <p:cNvSpPr txBox="1"/>
          <p:nvPr/>
        </p:nvSpPr>
        <p:spPr>
          <a:xfrm>
            <a:off x="0" y="1333746"/>
            <a:ext cx="12192000" cy="2095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비관계형 </a:t>
            </a: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DB</a:t>
            </a:r>
          </a:p>
        </p:txBody>
      </p:sp>
    </p:spTree>
    <p:extLst>
      <p:ext uri="{BB962C8B-B14F-4D97-AF65-F5344CB8AC3E}">
        <p14:creationId xmlns:p14="http://schemas.microsoft.com/office/powerpoint/2010/main" val="217354472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제목 1">
            <a:extLst>
              <a:ext uri="{FF2B5EF4-FFF2-40B4-BE49-F238E27FC236}">
                <a16:creationId xmlns:a16="http://schemas.microsoft.com/office/drawing/2014/main" id="{7ECF4E47-D515-EDA5-4A8E-80540995F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비관계형</a:t>
            </a:r>
            <a:r>
              <a:rPr lang="en-US" altLang="ko-KR" sz="44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Non</a:t>
            </a:r>
            <a:r>
              <a:rPr lang="en-US" altLang="ko-KR" sz="44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Rela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tional DBMS(NoSQL)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0C492C-4850-F7B1-8D6F-EB01CC3E6B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SQL </a:t>
            </a:r>
            <a:r>
              <a:rPr lang="ko-KR" altLang="en-US" dirty="0"/>
              <a:t>을 사용하지 않는 모든 </a:t>
            </a:r>
            <a:r>
              <a:rPr lang="en-US" altLang="ko-KR" dirty="0"/>
              <a:t>DB</a:t>
            </a:r>
            <a:r>
              <a:rPr lang="ko-KR" altLang="en-US" dirty="0"/>
              <a:t>를 통칭합니다</a:t>
            </a:r>
            <a:endParaRPr lang="en-US" altLang="ko-KR" dirty="0"/>
          </a:p>
          <a:p>
            <a:pPr lvl="1"/>
            <a:r>
              <a:rPr lang="en-US" altLang="ko-KR" dirty="0"/>
              <a:t>ex) </a:t>
            </a:r>
            <a:r>
              <a:rPr lang="ko-KR" altLang="en-US" dirty="0"/>
              <a:t>한국어 </a:t>
            </a:r>
            <a:r>
              <a:rPr lang="en-US" altLang="ko-KR" dirty="0"/>
              <a:t>vs </a:t>
            </a:r>
            <a:r>
              <a:rPr lang="ko-KR" altLang="en-US" dirty="0"/>
              <a:t>비한국어</a:t>
            </a:r>
            <a:r>
              <a:rPr lang="en-US" altLang="ko-KR" dirty="0"/>
              <a:t>(= </a:t>
            </a:r>
            <a:r>
              <a:rPr lang="ko-KR" altLang="en-US" dirty="0"/>
              <a:t>영어</a:t>
            </a:r>
            <a:r>
              <a:rPr lang="en-US" altLang="ko-KR" dirty="0"/>
              <a:t>, </a:t>
            </a:r>
            <a:r>
              <a:rPr lang="ko-KR" altLang="en-US" dirty="0"/>
              <a:t>프랑스어</a:t>
            </a:r>
            <a:r>
              <a:rPr lang="en-US" altLang="ko-KR" dirty="0"/>
              <a:t>, </a:t>
            </a:r>
            <a:r>
              <a:rPr lang="ko-KR" altLang="en-US" dirty="0"/>
              <a:t>스페인어</a:t>
            </a:r>
            <a:r>
              <a:rPr lang="en-US" altLang="ko-KR" dirty="0"/>
              <a:t> </a:t>
            </a:r>
            <a:r>
              <a:rPr lang="ko-KR" altLang="en-US" dirty="0"/>
              <a:t>등등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대표적으로 문서형</a:t>
            </a:r>
            <a:r>
              <a:rPr lang="en-US" altLang="ko-KR" dirty="0"/>
              <a:t>, </a:t>
            </a:r>
            <a:r>
              <a:rPr lang="ko-KR" altLang="en-US" dirty="0"/>
              <a:t>그래프형</a:t>
            </a:r>
            <a:r>
              <a:rPr lang="en-US" altLang="ko-KR" dirty="0"/>
              <a:t>, </a:t>
            </a:r>
            <a:r>
              <a:rPr lang="ko-KR" altLang="en-US" dirty="0" err="1"/>
              <a:t>키밸류형</a:t>
            </a:r>
            <a:r>
              <a:rPr lang="en-US" altLang="ko-KR" dirty="0"/>
              <a:t>, </a:t>
            </a:r>
            <a:r>
              <a:rPr lang="ko-KR" altLang="en-US" dirty="0"/>
              <a:t>와이드 컬럼형 등이 있습니다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약간 컴퓨터 언어와 일맥 상통하는 부분으로 특정 목적에 맞는 </a:t>
            </a:r>
            <a:r>
              <a:rPr lang="en-US" altLang="ko-KR" dirty="0"/>
              <a:t>DB</a:t>
            </a:r>
            <a:r>
              <a:rPr lang="ko-KR" altLang="en-US" dirty="0"/>
              <a:t>가 존재 합니다</a:t>
            </a:r>
            <a:r>
              <a:rPr lang="en-US" altLang="ko-KR" dirty="0"/>
              <a:t> (ex. Html </a:t>
            </a: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en-US" altLang="ko-KR" dirty="0"/>
              <a:t> </a:t>
            </a:r>
            <a:r>
              <a:rPr lang="ko-KR" altLang="en-US" dirty="0"/>
              <a:t>웹 개발 </a:t>
            </a:r>
            <a:r>
              <a:rPr lang="en-US" altLang="ko-KR" dirty="0"/>
              <a:t>/ </a:t>
            </a:r>
            <a:r>
              <a:rPr lang="ko-KR" altLang="en-US" dirty="0"/>
              <a:t>파이썬 </a:t>
            </a: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en-US" altLang="ko-KR" dirty="0"/>
              <a:t> </a:t>
            </a:r>
            <a:r>
              <a:rPr lang="ko-KR" altLang="en-US" dirty="0"/>
              <a:t>인공지능 </a:t>
            </a:r>
            <a:r>
              <a:rPr lang="en-US" altLang="ko-KR" dirty="0"/>
              <a:t>/ Swift</a:t>
            </a:r>
            <a:r>
              <a:rPr lang="ko-KR" altLang="en-US" dirty="0"/>
              <a:t> </a:t>
            </a: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ko-KR" altLang="en-US" dirty="0">
                <a:sym typeface="Wingdings" panose="05000000000000000000" pitchFamily="2" charset="2"/>
              </a:rPr>
              <a:t> 앱</a:t>
            </a:r>
            <a:r>
              <a:rPr lang="en-US" altLang="ko-KR" dirty="0">
                <a:sym typeface="Wingdings" panose="05000000000000000000" pitchFamily="2" charset="2"/>
              </a:rPr>
              <a:t>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58308368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0C492C-4850-F7B1-8D6F-EB01CC3E6B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장점</a:t>
            </a:r>
            <a:endParaRPr lang="en-US" altLang="ko-KR" dirty="0"/>
          </a:p>
          <a:p>
            <a:pPr lvl="1"/>
            <a:r>
              <a:rPr lang="ko-KR" altLang="en-US" dirty="0"/>
              <a:t>보통 대용량 데이터 처리에 효율적</a:t>
            </a:r>
            <a:endParaRPr lang="en-US" altLang="ko-KR" dirty="0"/>
          </a:p>
          <a:p>
            <a:pPr lvl="1"/>
            <a:r>
              <a:rPr lang="en-US" altLang="ko-KR" dirty="0"/>
              <a:t>DB</a:t>
            </a:r>
            <a:r>
              <a:rPr lang="ko-KR" altLang="en-US" dirty="0"/>
              <a:t>의 구조 변경이 쉽고</a:t>
            </a:r>
            <a:r>
              <a:rPr lang="en-US" altLang="ko-KR" dirty="0"/>
              <a:t>, </a:t>
            </a:r>
            <a:r>
              <a:rPr lang="ko-KR" altLang="en-US" dirty="0"/>
              <a:t>확장성이 뛰어남</a:t>
            </a:r>
            <a:endParaRPr lang="en-US" altLang="ko-KR" dirty="0"/>
          </a:p>
          <a:p>
            <a:pPr lvl="1"/>
            <a:r>
              <a:rPr lang="ko-KR" altLang="en-US" dirty="0"/>
              <a:t>복잡한 데이터 구조의 표현이 가능</a:t>
            </a:r>
            <a:endParaRPr lang="en-US" altLang="ko-KR" dirty="0"/>
          </a:p>
          <a:p>
            <a:r>
              <a:rPr lang="ko-KR" altLang="en-US" dirty="0"/>
              <a:t>단점</a:t>
            </a:r>
            <a:endParaRPr lang="en-US" altLang="ko-KR" dirty="0"/>
          </a:p>
          <a:p>
            <a:pPr lvl="1"/>
            <a:r>
              <a:rPr lang="ko-KR" altLang="en-US" dirty="0"/>
              <a:t>데이터</a:t>
            </a:r>
            <a:r>
              <a:rPr lang="en-US" altLang="ko-KR" dirty="0"/>
              <a:t> </a:t>
            </a:r>
            <a:r>
              <a:rPr lang="ko-KR" altLang="en-US" dirty="0"/>
              <a:t>자체가 크면 전체 데이터를 일부 읽어서 처리해야 하므로 데이터가 크면 속도가 저하되는 문제 발생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비관계형</a:t>
            </a:r>
            <a:r>
              <a:rPr lang="en-US" altLang="ko-KR" sz="44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Non</a:t>
            </a:r>
            <a:r>
              <a:rPr lang="en-US" altLang="ko-KR" sz="44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Rela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tional DBMS(NoSQL)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172214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E1D6E9-6D74-774A-BB62-E7D59F14A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필요 모듈 설치 하기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D4677B0-47B3-EFD4-0B2F-4C256A45A7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529609"/>
          </a:xfrm>
        </p:spPr>
        <p:txBody>
          <a:bodyPr/>
          <a:lstStyle/>
          <a:p>
            <a:r>
              <a:rPr lang="ko-KR" altLang="en-US" dirty="0"/>
              <a:t>개발 시에만 필요한 패키지 </a:t>
            </a:r>
            <a:r>
              <a:rPr lang="en-US" altLang="ko-KR" dirty="0"/>
              <a:t>/  </a:t>
            </a:r>
            <a:r>
              <a:rPr lang="en-US" altLang="ko-KR" dirty="0" err="1"/>
              <a:t>npm</a:t>
            </a:r>
            <a:r>
              <a:rPr lang="en-US" altLang="ko-KR" dirty="0"/>
              <a:t> install --save-dev </a:t>
            </a:r>
            <a:r>
              <a:rPr lang="ko-KR" altLang="en-US" dirty="0"/>
              <a:t>옵션</a:t>
            </a:r>
            <a:r>
              <a:rPr lang="en-US" altLang="ko-KR" dirty="0"/>
              <a:t>(</a:t>
            </a:r>
            <a:r>
              <a:rPr lang="en-US" altLang="ko-KR" dirty="0" err="1"/>
              <a:t>npm</a:t>
            </a:r>
            <a:r>
              <a:rPr lang="en-US" altLang="ko-KR" dirty="0"/>
              <a:t> </a:t>
            </a:r>
            <a:r>
              <a:rPr lang="en-US" altLang="ko-KR" dirty="0" err="1"/>
              <a:t>i</a:t>
            </a:r>
            <a:r>
              <a:rPr lang="en-US" altLang="ko-KR" dirty="0"/>
              <a:t> -D)</a:t>
            </a:r>
          </a:p>
          <a:p>
            <a:pPr lvl="1"/>
            <a:r>
              <a:rPr lang="en-US" altLang="ko-KR" dirty="0"/>
              <a:t>Prettier</a:t>
            </a:r>
          </a:p>
          <a:p>
            <a:pPr lvl="1"/>
            <a:r>
              <a:rPr lang="en-US" altLang="ko-KR" dirty="0" err="1"/>
              <a:t>Eslint</a:t>
            </a:r>
            <a:r>
              <a:rPr lang="en-US" altLang="ko-KR" dirty="0"/>
              <a:t> / </a:t>
            </a:r>
            <a:r>
              <a:rPr lang="en-US" altLang="ko-KR" dirty="0" err="1"/>
              <a:t>eslint</a:t>
            </a:r>
            <a:r>
              <a:rPr lang="en-US" altLang="ko-KR" dirty="0"/>
              <a:t>-config-</a:t>
            </a:r>
            <a:r>
              <a:rPr lang="en-US" altLang="ko-KR" dirty="0" err="1"/>
              <a:t>airbnb</a:t>
            </a:r>
            <a:r>
              <a:rPr lang="en-US" altLang="ko-KR" dirty="0"/>
              <a:t>-base / </a:t>
            </a:r>
            <a:r>
              <a:rPr lang="en-US" altLang="ko-KR" dirty="0" err="1"/>
              <a:t>eslint</a:t>
            </a:r>
            <a:r>
              <a:rPr lang="en-US" altLang="ko-KR" dirty="0"/>
              <a:t>-plugin-import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1957C6B-BF06-7AAE-0359-0698A8E4AD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937" y="3429000"/>
            <a:ext cx="6679182" cy="2100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98170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B0A4C28-83AC-8540-FC51-08EA681019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334" y="70969"/>
            <a:ext cx="11155332" cy="6716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98523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0224867-7379-42D6-66AE-55B78CF6E9F8}"/>
              </a:ext>
            </a:extLst>
          </p:cNvPr>
          <p:cNvSpPr txBox="1"/>
          <p:nvPr/>
        </p:nvSpPr>
        <p:spPr>
          <a:xfrm>
            <a:off x="1524000" y="2768991"/>
            <a:ext cx="91440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44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https://youtu.be/Q_9cFgzZr8Q</a:t>
            </a:r>
          </a:p>
        </p:txBody>
      </p:sp>
    </p:spTree>
    <p:extLst>
      <p:ext uri="{BB962C8B-B14F-4D97-AF65-F5344CB8AC3E}">
        <p14:creationId xmlns:p14="http://schemas.microsoft.com/office/powerpoint/2010/main" val="16171936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6A3073EB-279A-D918-5FE6-AD790D858E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543" y="896473"/>
            <a:ext cx="6552914" cy="5065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71165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2A555B-D4D7-1950-1130-FF5D6AF7B11A}"/>
              </a:ext>
            </a:extLst>
          </p:cNvPr>
          <p:cNvSpPr txBox="1"/>
          <p:nvPr/>
        </p:nvSpPr>
        <p:spPr>
          <a:xfrm>
            <a:off x="1566993" y="675124"/>
            <a:ext cx="90580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  <a:hlinkClick r:id="rId2"/>
              </a:rPr>
              <a:t>https://www.w3schools.com/sql/trysql.asp?filename=trysql_select_all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8AC23D2-0645-737D-CE19-22BE5E7113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16786"/>
            <a:ext cx="12192000" cy="4677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23427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야 너두 할 수 있어!&quot; 카카오키즈 '야나두'로 사명 변경 &lt; 콘텐츠 &lt; 뉴스 &lt; 기사본문 - 테크M">
            <a:extLst>
              <a:ext uri="{FF2B5EF4-FFF2-40B4-BE49-F238E27FC236}">
                <a16:creationId xmlns:a16="http://schemas.microsoft.com/office/drawing/2014/main" id="{1118E294-1EB2-4FDC-BEBC-35F3DA5C73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09" y="844214"/>
            <a:ext cx="9042982" cy="5169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6" descr="brew로 MySQL 5.7을 MySQL 8로 업그레이드 하면서 겪은 에러 기록 | 웹으로 말하기">
            <a:extLst>
              <a:ext uri="{FF2B5EF4-FFF2-40B4-BE49-F238E27FC236}">
                <a16:creationId xmlns:a16="http://schemas.microsoft.com/office/drawing/2014/main" id="{0300610D-022A-8143-DDD7-D224C17FCB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363" y="3146200"/>
            <a:ext cx="2613710" cy="1470212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5568866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8961239-23A8-CD7B-AA4A-F0804F8C3F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217" y="449259"/>
            <a:ext cx="5859337" cy="3358229"/>
          </a:xfrm>
          <a:prstGeom prst="rect">
            <a:avLst/>
          </a:prstGeom>
        </p:spPr>
      </p:pic>
      <p:pic>
        <p:nvPicPr>
          <p:cNvPr id="2050" name="Picture 2" descr="SQL Pivot Multiple Columns | Multiple column Pivot Example">
            <a:extLst>
              <a:ext uri="{FF2B5EF4-FFF2-40B4-BE49-F238E27FC236}">
                <a16:creationId xmlns:a16="http://schemas.microsoft.com/office/drawing/2014/main" id="{E87FA457-1D8A-401C-8038-58BC06724D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3554" y="656941"/>
            <a:ext cx="5678172" cy="3150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639348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333746"/>
            <a:ext cx="12192000" cy="2095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SELECT</a:t>
            </a:r>
          </a:p>
        </p:txBody>
      </p:sp>
    </p:spTree>
    <p:extLst>
      <p:ext uri="{BB962C8B-B14F-4D97-AF65-F5344CB8AC3E}">
        <p14:creationId xmlns:p14="http://schemas.microsoft.com/office/powerpoint/2010/main" val="74867949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solidFill>
                  <a:schemeClr val="accen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SELECT, 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DB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에서 원하는 데이터 가져오기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3"/>
            <a:ext cx="11260802" cy="5529609"/>
          </a:xfrm>
        </p:spPr>
        <p:txBody>
          <a:bodyPr/>
          <a:lstStyle/>
          <a:p>
            <a:r>
              <a:rPr lang="ko-KR" altLang="en-US" dirty="0"/>
              <a:t>갖춰진 </a:t>
            </a:r>
            <a:r>
              <a:rPr lang="en-US" altLang="ko-KR" dirty="0"/>
              <a:t>DB </a:t>
            </a:r>
            <a:r>
              <a:rPr lang="ko-KR" altLang="en-US" dirty="0"/>
              <a:t>에서 데이터를 뽑아 올 때 사용하는 구문 입니다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일단</a:t>
            </a:r>
            <a:endParaRPr lang="en-US" altLang="ko-KR" dirty="0"/>
          </a:p>
          <a:p>
            <a:r>
              <a:rPr lang="en-US" altLang="ko-KR" dirty="0">
                <a:solidFill>
                  <a:srgbClr val="0070C0"/>
                </a:solidFill>
              </a:rPr>
              <a:t>SELECT * FROM Customer;</a:t>
            </a:r>
          </a:p>
        </p:txBody>
      </p:sp>
    </p:spTree>
    <p:extLst>
      <p:ext uri="{BB962C8B-B14F-4D97-AF65-F5344CB8AC3E}">
        <p14:creationId xmlns:p14="http://schemas.microsoft.com/office/powerpoint/2010/main" val="219041776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2C6A1F4-A2A3-60B8-29AA-2793FD614E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5006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85336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원하는 컬럼의 값만 가지고 올 때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?</a:t>
            </a: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3"/>
            <a:ext cx="11260802" cy="5529609"/>
          </a:xfrm>
        </p:spPr>
        <p:txBody>
          <a:bodyPr/>
          <a:lstStyle/>
          <a:p>
            <a:r>
              <a:rPr lang="ko-KR" altLang="en-US" dirty="0"/>
              <a:t>모든 컬럼 값이 필요 </a:t>
            </a:r>
            <a:r>
              <a:rPr lang="ko-KR" altLang="en-US" dirty="0" err="1"/>
              <a:t>한게</a:t>
            </a:r>
            <a:r>
              <a:rPr lang="ko-KR" altLang="en-US" dirty="0"/>
              <a:t> 아니라면</a:t>
            </a:r>
            <a:r>
              <a:rPr lang="en-US" altLang="ko-KR" dirty="0"/>
              <a:t>!?</a:t>
            </a:r>
          </a:p>
          <a:p>
            <a:r>
              <a:rPr lang="en-US" altLang="ko-KR" dirty="0">
                <a:solidFill>
                  <a:srgbClr val="0070C0"/>
                </a:solidFill>
              </a:rPr>
              <a:t>SELECT </a:t>
            </a:r>
            <a:r>
              <a:rPr lang="ko-KR" altLang="en-US" dirty="0" err="1">
                <a:solidFill>
                  <a:schemeClr val="accent2"/>
                </a:solidFill>
              </a:rPr>
              <a:t>컬럼명</a:t>
            </a:r>
            <a:r>
              <a:rPr lang="en-US" altLang="ko-KR" dirty="0">
                <a:solidFill>
                  <a:srgbClr val="0070C0"/>
                </a:solidFill>
              </a:rPr>
              <a:t> FROM </a:t>
            </a:r>
            <a:r>
              <a:rPr lang="en-US" altLang="ko-KR" dirty="0">
                <a:solidFill>
                  <a:schemeClr val="accent2"/>
                </a:solidFill>
              </a:rPr>
              <a:t>table</a:t>
            </a:r>
          </a:p>
          <a:p>
            <a:r>
              <a:rPr lang="en-US" altLang="ko-KR" dirty="0">
                <a:solidFill>
                  <a:schemeClr val="accent1"/>
                </a:solidFill>
              </a:rPr>
              <a:t>SELECT</a:t>
            </a:r>
            <a:r>
              <a:rPr lang="en-US" altLang="ko-KR" dirty="0">
                <a:solidFill>
                  <a:schemeClr val="accent2"/>
                </a:solidFill>
              </a:rPr>
              <a:t> City, Country </a:t>
            </a:r>
            <a:r>
              <a:rPr lang="en-US" altLang="ko-KR" dirty="0">
                <a:solidFill>
                  <a:schemeClr val="accent1"/>
                </a:solidFill>
              </a:rPr>
              <a:t>FROM</a:t>
            </a:r>
            <a:r>
              <a:rPr lang="en-US" altLang="ko-KR" dirty="0">
                <a:solidFill>
                  <a:schemeClr val="accent2"/>
                </a:solidFill>
              </a:rPr>
              <a:t> Customers</a:t>
            </a:r>
          </a:p>
          <a:p>
            <a:endParaRPr lang="en-US" altLang="ko-KR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31431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E1D6E9-6D74-774A-BB62-E7D59F14A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Prettier / </a:t>
            </a:r>
            <a:r>
              <a:rPr lang="en-US" altLang="ko-KR" dirty="0" err="1"/>
              <a:t>Eslint</a:t>
            </a:r>
            <a:r>
              <a:rPr lang="en-US" altLang="ko-KR" dirty="0"/>
              <a:t> </a:t>
            </a:r>
            <a:r>
              <a:rPr lang="ko-KR" altLang="en-US" dirty="0"/>
              <a:t>설정 파일 가져오기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D4677B0-47B3-EFD4-0B2F-4C256A45A7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기존에 세팅 </a:t>
            </a:r>
            <a:r>
              <a:rPr lang="ko-KR" altLang="en-US" dirty="0" err="1"/>
              <a:t>해놓은</a:t>
            </a:r>
            <a:r>
              <a:rPr lang="ko-KR" altLang="en-US" dirty="0"/>
              <a:t> 파일을 가지고 와서 바로 적용 합시다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프로젝트 폴더 최 상위에</a:t>
            </a:r>
            <a:endParaRPr lang="en-US" altLang="ko-KR" dirty="0"/>
          </a:p>
          <a:p>
            <a:r>
              <a:rPr lang="en-US" altLang="ko-KR" dirty="0"/>
              <a:t>.</a:t>
            </a:r>
            <a:r>
              <a:rPr lang="en-US" altLang="ko-KR" dirty="0" err="1"/>
              <a:t>pritterrc</a:t>
            </a:r>
            <a:r>
              <a:rPr lang="en-US" altLang="ko-KR" dirty="0"/>
              <a:t> /</a:t>
            </a:r>
            <a:r>
              <a:rPr lang="ko-KR" altLang="en-US" dirty="0"/>
              <a:t> </a:t>
            </a:r>
            <a:r>
              <a:rPr lang="en-US" altLang="ko-KR" dirty="0"/>
              <a:t>.eslintrc.js </a:t>
            </a:r>
            <a:r>
              <a:rPr lang="ko-KR" altLang="en-US" dirty="0"/>
              <a:t>파일 복사 붙여 넣기</a:t>
            </a:r>
            <a:endParaRPr lang="en-US" altLang="ko-KR" dirty="0"/>
          </a:p>
          <a:p>
            <a:r>
              <a:rPr lang="en-US" altLang="ko-KR" dirty="0"/>
              <a:t>.</a:t>
            </a:r>
            <a:r>
              <a:rPr lang="en-US" altLang="ko-KR" dirty="0" err="1"/>
              <a:t>vscode</a:t>
            </a:r>
            <a:r>
              <a:rPr lang="en-US" altLang="ko-KR" dirty="0"/>
              <a:t> </a:t>
            </a:r>
            <a:r>
              <a:rPr lang="ko-KR" altLang="en-US" dirty="0"/>
              <a:t>폴더도 복사 붙여 넣기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설치 커맨드를 저장한 파일을 만들어도 편합니다</a:t>
            </a:r>
            <a:r>
              <a:rPr lang="en-US" altLang="ko-KR" dirty="0"/>
              <a:t>~!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24B6CC6-4330-81EF-9109-2D9C2775EC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394" y="5259456"/>
            <a:ext cx="8326012" cy="1105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48144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2A01974-9719-E035-8CE2-8D0FF029AA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361" y="32863"/>
            <a:ext cx="10231278" cy="6792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30976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DB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에는 영향 없이 원하는 데이터 추가 할 때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3"/>
            <a:ext cx="11260802" cy="5529609"/>
          </a:xfrm>
        </p:spPr>
        <p:txBody>
          <a:bodyPr/>
          <a:lstStyle/>
          <a:p>
            <a:r>
              <a:rPr lang="ko-KR" altLang="en-US" dirty="0"/>
              <a:t>필요한 값을 임의로 추가해서 가져오고 싶을 땐</a:t>
            </a:r>
            <a:r>
              <a:rPr lang="en-US" altLang="ko-KR" dirty="0"/>
              <a:t>?</a:t>
            </a:r>
          </a:p>
          <a:p>
            <a:r>
              <a:rPr lang="en-US" altLang="ko-KR" dirty="0">
                <a:solidFill>
                  <a:srgbClr val="0070C0"/>
                </a:solidFill>
              </a:rPr>
              <a:t>SELECT </a:t>
            </a:r>
            <a:r>
              <a:rPr lang="ko-KR" altLang="en-US" dirty="0" err="1">
                <a:solidFill>
                  <a:schemeClr val="accent2"/>
                </a:solidFill>
              </a:rPr>
              <a:t>컬럼명</a:t>
            </a:r>
            <a:r>
              <a:rPr lang="en-US" altLang="ko-KR" dirty="0">
                <a:solidFill>
                  <a:schemeClr val="accent2"/>
                </a:solidFill>
              </a:rPr>
              <a:t>, </a:t>
            </a:r>
            <a:r>
              <a:rPr lang="ko-KR" altLang="en-US" dirty="0">
                <a:solidFill>
                  <a:schemeClr val="accent2"/>
                </a:solidFill>
              </a:rPr>
              <a:t>원하는 데이터</a:t>
            </a:r>
            <a:r>
              <a:rPr lang="en-US" altLang="ko-KR" dirty="0">
                <a:solidFill>
                  <a:srgbClr val="0070C0"/>
                </a:solidFill>
              </a:rPr>
              <a:t> FROM </a:t>
            </a:r>
            <a:r>
              <a:rPr lang="en-US" altLang="ko-KR" dirty="0">
                <a:solidFill>
                  <a:schemeClr val="accent2"/>
                </a:solidFill>
              </a:rPr>
              <a:t>table</a:t>
            </a:r>
          </a:p>
          <a:p>
            <a:r>
              <a:rPr lang="en-US" altLang="ko-KR" dirty="0">
                <a:solidFill>
                  <a:schemeClr val="accent1"/>
                </a:solidFill>
              </a:rPr>
              <a:t>SELECT</a:t>
            </a:r>
            <a:r>
              <a:rPr lang="en-US" altLang="ko-KR" dirty="0">
                <a:solidFill>
                  <a:schemeClr val="accent2"/>
                </a:solidFill>
              </a:rPr>
              <a:t> City, 1, ‘</a:t>
            </a:r>
            <a:r>
              <a:rPr lang="ko-KR" altLang="en-US" dirty="0">
                <a:solidFill>
                  <a:schemeClr val="accent2"/>
                </a:solidFill>
              </a:rPr>
              <a:t>원하는 문자열</a:t>
            </a:r>
            <a:r>
              <a:rPr lang="en-US" altLang="ko-KR" dirty="0">
                <a:solidFill>
                  <a:schemeClr val="accent2"/>
                </a:solidFill>
              </a:rPr>
              <a:t>‘, NULL </a:t>
            </a:r>
            <a:r>
              <a:rPr lang="en-US" altLang="ko-KR" dirty="0">
                <a:solidFill>
                  <a:schemeClr val="accent1"/>
                </a:solidFill>
              </a:rPr>
              <a:t>FROM</a:t>
            </a:r>
            <a:r>
              <a:rPr lang="en-US" altLang="ko-KR" dirty="0">
                <a:solidFill>
                  <a:schemeClr val="accent2"/>
                </a:solidFill>
              </a:rPr>
              <a:t> Customers</a:t>
            </a:r>
          </a:p>
          <a:p>
            <a:endParaRPr lang="en-US" altLang="ko-KR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23813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F8F2C86-6FEC-8763-9384-0C24EBCBF8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1002"/>
            <a:ext cx="12192000" cy="574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83532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원하는 조건을 충족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하는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Row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만 가져 올 때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3"/>
            <a:ext cx="11260802" cy="5529609"/>
          </a:xfrm>
        </p:spPr>
        <p:txBody>
          <a:bodyPr/>
          <a:lstStyle/>
          <a:p>
            <a:r>
              <a:rPr lang="ko-KR" altLang="en-US" dirty="0"/>
              <a:t>원하는</a:t>
            </a:r>
            <a:r>
              <a:rPr lang="en-US" altLang="ko-KR" dirty="0"/>
              <a:t> </a:t>
            </a:r>
            <a:r>
              <a:rPr lang="ko-KR" altLang="en-US" dirty="0"/>
              <a:t>조건을 충족 하는 값을 찾고 싶을 땐</a:t>
            </a:r>
            <a:r>
              <a:rPr lang="en-US" altLang="ko-KR" dirty="0"/>
              <a:t>? </a:t>
            </a:r>
            <a:r>
              <a:rPr lang="en-US" altLang="ko-KR" dirty="0">
                <a:solidFill>
                  <a:schemeClr val="accent1"/>
                </a:solidFill>
              </a:rPr>
              <a:t>WHERE</a:t>
            </a:r>
          </a:p>
          <a:p>
            <a:r>
              <a:rPr lang="en-US" altLang="ko-KR" dirty="0">
                <a:solidFill>
                  <a:srgbClr val="0070C0"/>
                </a:solidFill>
              </a:rPr>
              <a:t>SELECT </a:t>
            </a:r>
            <a:r>
              <a:rPr lang="en-US" altLang="ko-KR" dirty="0">
                <a:solidFill>
                  <a:schemeClr val="accent2"/>
                </a:solidFill>
              </a:rPr>
              <a:t>* </a:t>
            </a:r>
            <a:r>
              <a:rPr lang="en-US" altLang="ko-KR" dirty="0">
                <a:solidFill>
                  <a:srgbClr val="0070C0"/>
                </a:solidFill>
              </a:rPr>
              <a:t>FROM </a:t>
            </a:r>
            <a:r>
              <a:rPr lang="en-US" altLang="ko-KR" dirty="0">
                <a:solidFill>
                  <a:schemeClr val="accent2"/>
                </a:solidFill>
              </a:rPr>
              <a:t>table </a:t>
            </a:r>
            <a:r>
              <a:rPr lang="en-US" altLang="ko-KR" dirty="0">
                <a:solidFill>
                  <a:srgbClr val="0070C0"/>
                </a:solidFill>
              </a:rPr>
              <a:t>WHERE</a:t>
            </a:r>
            <a:r>
              <a:rPr lang="en-US" altLang="ko-KR" dirty="0">
                <a:solidFill>
                  <a:schemeClr val="accent2"/>
                </a:solidFill>
              </a:rPr>
              <a:t> </a:t>
            </a:r>
            <a:r>
              <a:rPr lang="ko-KR" altLang="en-US" dirty="0">
                <a:solidFill>
                  <a:schemeClr val="accent2"/>
                </a:solidFill>
              </a:rPr>
              <a:t>조건</a:t>
            </a:r>
            <a:endParaRPr lang="en-US" altLang="ko-KR" dirty="0">
              <a:solidFill>
                <a:schemeClr val="accent2"/>
              </a:solidFill>
            </a:endParaRPr>
          </a:p>
          <a:p>
            <a:r>
              <a:rPr lang="en-US" altLang="ko-KR" dirty="0">
                <a:solidFill>
                  <a:schemeClr val="accent1"/>
                </a:solidFill>
              </a:rPr>
              <a:t>SELECT </a:t>
            </a:r>
            <a:r>
              <a:rPr lang="en-US" altLang="ko-KR" dirty="0">
                <a:solidFill>
                  <a:schemeClr val="accent2"/>
                </a:solidFill>
              </a:rPr>
              <a:t>*</a:t>
            </a:r>
            <a:r>
              <a:rPr lang="en-US" altLang="ko-KR" dirty="0">
                <a:solidFill>
                  <a:schemeClr val="accent1"/>
                </a:solidFill>
              </a:rPr>
              <a:t> FROM </a:t>
            </a:r>
            <a:r>
              <a:rPr lang="en-US" altLang="ko-KR" dirty="0" err="1">
                <a:solidFill>
                  <a:schemeClr val="accent2"/>
                </a:solidFill>
              </a:rPr>
              <a:t>OrderDetails</a:t>
            </a:r>
            <a:r>
              <a:rPr lang="en-US" altLang="ko-KR" dirty="0">
                <a:solidFill>
                  <a:schemeClr val="accent1"/>
                </a:solidFill>
              </a:rPr>
              <a:t> WHERE </a:t>
            </a:r>
            <a:r>
              <a:rPr lang="en-US" altLang="ko-KR" dirty="0">
                <a:solidFill>
                  <a:schemeClr val="accent2"/>
                </a:solidFill>
              </a:rPr>
              <a:t>Quantity &gt; 5;</a:t>
            </a:r>
          </a:p>
        </p:txBody>
      </p:sp>
    </p:spTree>
    <p:extLst>
      <p:ext uri="{BB962C8B-B14F-4D97-AF65-F5344CB8AC3E}">
        <p14:creationId xmlns:p14="http://schemas.microsoft.com/office/powerpoint/2010/main" val="219038094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F4EA4E9-6634-94F7-8D1C-A71DE5F4C6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26"/>
            <a:ext cx="12192000" cy="5964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0716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Row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정렬해서 가져 올 때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3"/>
            <a:ext cx="11260802" cy="5529609"/>
          </a:xfrm>
        </p:spPr>
        <p:txBody>
          <a:bodyPr/>
          <a:lstStyle/>
          <a:p>
            <a:r>
              <a:rPr lang="ko-KR" altLang="en-US" dirty="0"/>
              <a:t>선택한 값들을 정렬해서 가지고 올 때는</a:t>
            </a:r>
            <a:r>
              <a:rPr lang="en-US" altLang="ko-KR" dirty="0"/>
              <a:t>? </a:t>
            </a:r>
            <a:r>
              <a:rPr lang="en-US" altLang="ko-KR" dirty="0">
                <a:solidFill>
                  <a:schemeClr val="accent1"/>
                </a:solidFill>
              </a:rPr>
              <a:t>ORDER BY</a:t>
            </a:r>
          </a:p>
          <a:p>
            <a:r>
              <a:rPr lang="en-US" altLang="ko-KR" dirty="0">
                <a:solidFill>
                  <a:srgbClr val="0070C0"/>
                </a:solidFill>
              </a:rPr>
              <a:t>SELECT </a:t>
            </a:r>
            <a:r>
              <a:rPr lang="en-US" altLang="ko-KR" dirty="0">
                <a:solidFill>
                  <a:schemeClr val="accent2"/>
                </a:solidFill>
              </a:rPr>
              <a:t>*</a:t>
            </a:r>
            <a:r>
              <a:rPr lang="en-US" altLang="ko-KR" dirty="0">
                <a:solidFill>
                  <a:srgbClr val="0070C0"/>
                </a:solidFill>
              </a:rPr>
              <a:t> FROM </a:t>
            </a:r>
            <a:r>
              <a:rPr lang="en-US" altLang="ko-KR" dirty="0">
                <a:solidFill>
                  <a:schemeClr val="accent2"/>
                </a:solidFill>
              </a:rPr>
              <a:t>Customers</a:t>
            </a:r>
            <a:r>
              <a:rPr lang="en-US" altLang="ko-KR" dirty="0">
                <a:solidFill>
                  <a:srgbClr val="0070C0"/>
                </a:solidFill>
              </a:rPr>
              <a:t> ORDER BY </a:t>
            </a:r>
            <a:r>
              <a:rPr lang="en-US" altLang="ko-KR" dirty="0" err="1">
                <a:solidFill>
                  <a:schemeClr val="accent2"/>
                </a:solidFill>
              </a:rPr>
              <a:t>ContactName</a:t>
            </a:r>
            <a:r>
              <a:rPr lang="en-US" altLang="ko-KR" dirty="0">
                <a:solidFill>
                  <a:schemeClr val="accent2"/>
                </a:solidFill>
              </a:rPr>
              <a:t>;</a:t>
            </a:r>
          </a:p>
          <a:p>
            <a:r>
              <a:rPr lang="en-US" altLang="ko-KR" dirty="0">
                <a:solidFill>
                  <a:srgbClr val="0070C0"/>
                </a:solidFill>
              </a:rPr>
              <a:t>SELECT </a:t>
            </a:r>
            <a:r>
              <a:rPr lang="en-US" altLang="ko-KR" dirty="0">
                <a:solidFill>
                  <a:schemeClr val="accent2"/>
                </a:solidFill>
              </a:rPr>
              <a:t>*</a:t>
            </a:r>
            <a:r>
              <a:rPr lang="en-US" altLang="ko-KR" dirty="0">
                <a:solidFill>
                  <a:srgbClr val="0070C0"/>
                </a:solidFill>
              </a:rPr>
              <a:t> FROM </a:t>
            </a:r>
            <a:r>
              <a:rPr lang="en-US" altLang="ko-KR" dirty="0">
                <a:solidFill>
                  <a:schemeClr val="accent2"/>
                </a:solidFill>
              </a:rPr>
              <a:t>Customers</a:t>
            </a:r>
            <a:r>
              <a:rPr lang="en-US" altLang="ko-KR" dirty="0">
                <a:solidFill>
                  <a:srgbClr val="0070C0"/>
                </a:solidFill>
              </a:rPr>
              <a:t> ORDER BY </a:t>
            </a:r>
            <a:r>
              <a:rPr lang="en-US" altLang="ko-KR" dirty="0" err="1">
                <a:solidFill>
                  <a:schemeClr val="accent2"/>
                </a:solidFill>
              </a:rPr>
              <a:t>ContactName</a:t>
            </a:r>
            <a:r>
              <a:rPr lang="en-US" altLang="ko-KR" dirty="0">
                <a:solidFill>
                  <a:schemeClr val="accent2"/>
                </a:solidFill>
              </a:rPr>
              <a:t> </a:t>
            </a:r>
            <a:r>
              <a:rPr lang="en-US" altLang="ko-KR" dirty="0">
                <a:solidFill>
                  <a:schemeClr val="accent1"/>
                </a:solidFill>
              </a:rPr>
              <a:t>DESC</a:t>
            </a:r>
            <a:r>
              <a:rPr lang="en-US" altLang="ko-KR" dirty="0">
                <a:solidFill>
                  <a:schemeClr val="accent2"/>
                </a:solidFill>
              </a:rPr>
              <a:t>;</a:t>
            </a:r>
          </a:p>
          <a:p>
            <a:r>
              <a:rPr lang="en-US" altLang="ko-KR" dirty="0">
                <a:solidFill>
                  <a:srgbClr val="0070C0"/>
                </a:solidFill>
              </a:rPr>
              <a:t>SELECT </a:t>
            </a:r>
            <a:r>
              <a:rPr lang="en-US" altLang="ko-KR" dirty="0">
                <a:solidFill>
                  <a:schemeClr val="accent2"/>
                </a:solidFill>
              </a:rPr>
              <a:t>*</a:t>
            </a:r>
            <a:r>
              <a:rPr lang="en-US" altLang="ko-KR" dirty="0">
                <a:solidFill>
                  <a:srgbClr val="0070C0"/>
                </a:solidFill>
              </a:rPr>
              <a:t> FROM </a:t>
            </a:r>
            <a:r>
              <a:rPr lang="en-US" altLang="ko-KR" dirty="0">
                <a:solidFill>
                  <a:schemeClr val="accent2"/>
                </a:solidFill>
              </a:rPr>
              <a:t>Customers</a:t>
            </a:r>
            <a:r>
              <a:rPr lang="en-US" altLang="ko-KR" dirty="0">
                <a:solidFill>
                  <a:srgbClr val="0070C0"/>
                </a:solidFill>
              </a:rPr>
              <a:t> ORDER BY </a:t>
            </a:r>
            <a:r>
              <a:rPr lang="en-US" altLang="ko-KR" dirty="0" err="1">
                <a:solidFill>
                  <a:schemeClr val="accent2"/>
                </a:solidFill>
              </a:rPr>
              <a:t>CustomerName</a:t>
            </a:r>
            <a:r>
              <a:rPr lang="en-US" altLang="ko-KR" dirty="0">
                <a:solidFill>
                  <a:schemeClr val="accent2"/>
                </a:solidFill>
              </a:rPr>
              <a:t> </a:t>
            </a:r>
            <a:r>
              <a:rPr lang="en-US" altLang="ko-KR" dirty="0">
                <a:solidFill>
                  <a:schemeClr val="accent1"/>
                </a:solidFill>
              </a:rPr>
              <a:t>ASC,  </a:t>
            </a:r>
            <a:r>
              <a:rPr lang="en-US" altLang="ko-KR" dirty="0" err="1">
                <a:solidFill>
                  <a:schemeClr val="accent2"/>
                </a:solidFill>
              </a:rPr>
              <a:t>ContactName</a:t>
            </a:r>
            <a:r>
              <a:rPr lang="en-US" altLang="ko-KR" dirty="0">
                <a:solidFill>
                  <a:schemeClr val="accent2"/>
                </a:solidFill>
              </a:rPr>
              <a:t> </a:t>
            </a:r>
            <a:r>
              <a:rPr lang="en-US" altLang="ko-KR" dirty="0">
                <a:solidFill>
                  <a:schemeClr val="accent1"/>
                </a:solidFill>
              </a:rPr>
              <a:t>DESC</a:t>
            </a:r>
            <a:r>
              <a:rPr lang="en-US" altLang="ko-KR" dirty="0">
                <a:solidFill>
                  <a:schemeClr val="accent2"/>
                </a:solidFill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73093824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104D4FC-5B43-6836-C759-8F9F3D090D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5615"/>
            <a:ext cx="12192000" cy="6486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17872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5A1BCE8-AA8A-F754-83F9-247EF2EF66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093"/>
            <a:ext cx="12192000" cy="4595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21725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Row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의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개수를 지정 하고 싶을 때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3"/>
            <a:ext cx="11260802" cy="5529609"/>
          </a:xfrm>
        </p:spPr>
        <p:txBody>
          <a:bodyPr/>
          <a:lstStyle/>
          <a:p>
            <a:r>
              <a:rPr lang="ko-KR" altLang="en-US" dirty="0"/>
              <a:t>가지고 오는 </a:t>
            </a:r>
            <a:r>
              <a:rPr lang="en-US" altLang="ko-KR" dirty="0"/>
              <a:t>ROW</a:t>
            </a:r>
            <a:r>
              <a:rPr lang="ko-KR" altLang="en-US" dirty="0"/>
              <a:t>의 수를 지정하고 싶을 때</a:t>
            </a:r>
            <a:r>
              <a:rPr lang="en-US" altLang="ko-KR" dirty="0"/>
              <a:t>? </a:t>
            </a:r>
            <a:r>
              <a:rPr lang="en-US" altLang="ko-KR" dirty="0">
                <a:solidFill>
                  <a:schemeClr val="accent1"/>
                </a:solidFill>
              </a:rPr>
              <a:t>LIMIT</a:t>
            </a:r>
          </a:p>
          <a:p>
            <a:r>
              <a:rPr lang="en-US" altLang="ko-KR" dirty="0">
                <a:solidFill>
                  <a:srgbClr val="0070C0"/>
                </a:solidFill>
              </a:rPr>
              <a:t>SELECT </a:t>
            </a:r>
            <a:r>
              <a:rPr lang="en-US" altLang="ko-KR" dirty="0">
                <a:solidFill>
                  <a:schemeClr val="accent2"/>
                </a:solidFill>
              </a:rPr>
              <a:t>*</a:t>
            </a:r>
            <a:r>
              <a:rPr lang="en-US" altLang="ko-KR" dirty="0">
                <a:solidFill>
                  <a:srgbClr val="0070C0"/>
                </a:solidFill>
              </a:rPr>
              <a:t> FROM </a:t>
            </a:r>
            <a:r>
              <a:rPr lang="en-US" altLang="ko-KR" dirty="0">
                <a:solidFill>
                  <a:schemeClr val="accent2"/>
                </a:solidFill>
              </a:rPr>
              <a:t>Customers</a:t>
            </a:r>
            <a:r>
              <a:rPr lang="en-US" altLang="ko-KR" dirty="0">
                <a:solidFill>
                  <a:srgbClr val="0070C0"/>
                </a:solidFill>
              </a:rPr>
              <a:t> LIMIT </a:t>
            </a:r>
            <a:r>
              <a:rPr lang="en-US" altLang="ko-KR" dirty="0">
                <a:solidFill>
                  <a:schemeClr val="accent2"/>
                </a:solidFill>
              </a:rPr>
              <a:t>10;</a:t>
            </a:r>
          </a:p>
          <a:p>
            <a:r>
              <a:rPr lang="en-US" altLang="ko-KR" dirty="0">
                <a:solidFill>
                  <a:srgbClr val="0070C0"/>
                </a:solidFill>
              </a:rPr>
              <a:t>SELECT </a:t>
            </a:r>
            <a:r>
              <a:rPr lang="en-US" altLang="ko-KR" dirty="0">
                <a:solidFill>
                  <a:schemeClr val="accent2"/>
                </a:solidFill>
              </a:rPr>
              <a:t>*</a:t>
            </a:r>
            <a:r>
              <a:rPr lang="en-US" altLang="ko-KR" dirty="0">
                <a:solidFill>
                  <a:srgbClr val="0070C0"/>
                </a:solidFill>
              </a:rPr>
              <a:t> FROM </a:t>
            </a:r>
            <a:r>
              <a:rPr lang="en-US" altLang="ko-KR" dirty="0">
                <a:solidFill>
                  <a:schemeClr val="accent2"/>
                </a:solidFill>
              </a:rPr>
              <a:t>Customers</a:t>
            </a:r>
            <a:r>
              <a:rPr lang="en-US" altLang="ko-KR" dirty="0">
                <a:solidFill>
                  <a:srgbClr val="0070C0"/>
                </a:solidFill>
              </a:rPr>
              <a:t> LIMIT </a:t>
            </a:r>
            <a:r>
              <a:rPr lang="en-US" altLang="ko-KR" dirty="0">
                <a:solidFill>
                  <a:schemeClr val="accent2"/>
                </a:solidFill>
              </a:rPr>
              <a:t>30, 10;</a:t>
            </a:r>
          </a:p>
          <a:p>
            <a:pPr lvl="1"/>
            <a:r>
              <a:rPr lang="ko-KR" altLang="en-US" dirty="0"/>
              <a:t>원하는 </a:t>
            </a:r>
            <a:r>
              <a:rPr lang="en-US" altLang="ko-KR" dirty="0"/>
              <a:t>Row </a:t>
            </a:r>
            <a:r>
              <a:rPr lang="ko-KR" altLang="en-US" dirty="0"/>
              <a:t>순번</a:t>
            </a:r>
            <a:r>
              <a:rPr lang="en-US" altLang="ko-KR" dirty="0"/>
              <a:t>, </a:t>
            </a:r>
            <a:r>
              <a:rPr lang="ko-KR" altLang="en-US" dirty="0"/>
              <a:t>자르는 개수</a:t>
            </a:r>
            <a:endParaRPr lang="en-US" altLang="ko-KR" dirty="0"/>
          </a:p>
          <a:p>
            <a:endParaRPr lang="en-US" altLang="ko-KR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540051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335EA3F-2B55-A8A3-3472-74A42600AD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0852"/>
            <a:ext cx="12192000" cy="6616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309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838795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Express </a:t>
            </a: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기본</a:t>
            </a: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 </a:t>
            </a: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서버 만들기</a:t>
            </a: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14796963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Column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명을 변경해서 가지고 오고 싶을 때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?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3"/>
            <a:ext cx="11260802" cy="5529609"/>
          </a:xfrm>
        </p:spPr>
        <p:txBody>
          <a:bodyPr/>
          <a:lstStyle/>
          <a:p>
            <a:r>
              <a:rPr lang="en-US" altLang="ko-KR" dirty="0"/>
              <a:t>Column </a:t>
            </a:r>
            <a:r>
              <a:rPr lang="ko-KR" altLang="en-US" dirty="0"/>
              <a:t>명을 변경해서 가지고 올 때</a:t>
            </a:r>
            <a:r>
              <a:rPr lang="en-US" altLang="ko-KR" dirty="0"/>
              <a:t>? </a:t>
            </a:r>
            <a:r>
              <a:rPr lang="en-US" altLang="ko-KR" dirty="0">
                <a:solidFill>
                  <a:schemeClr val="accent1"/>
                </a:solidFill>
              </a:rPr>
              <a:t>AS</a:t>
            </a:r>
          </a:p>
          <a:p>
            <a:r>
              <a:rPr lang="en-US" altLang="ko-KR" dirty="0">
                <a:solidFill>
                  <a:srgbClr val="0070C0"/>
                </a:solidFill>
              </a:rPr>
              <a:t>SELECT </a:t>
            </a:r>
            <a:r>
              <a:rPr lang="en-US" altLang="ko-KR" dirty="0" err="1">
                <a:solidFill>
                  <a:schemeClr val="accent2"/>
                </a:solidFill>
              </a:rPr>
              <a:t>CustomerId</a:t>
            </a:r>
            <a:r>
              <a:rPr lang="en-US" altLang="ko-KR" dirty="0">
                <a:solidFill>
                  <a:schemeClr val="accent2"/>
                </a:solidFill>
              </a:rPr>
              <a:t> </a:t>
            </a:r>
            <a:r>
              <a:rPr lang="en-US" altLang="ko-KR" dirty="0">
                <a:solidFill>
                  <a:srgbClr val="0070C0"/>
                </a:solidFill>
              </a:rPr>
              <a:t>AS</a:t>
            </a:r>
            <a:r>
              <a:rPr lang="en-US" altLang="ko-KR" dirty="0">
                <a:solidFill>
                  <a:schemeClr val="accent2"/>
                </a:solidFill>
              </a:rPr>
              <a:t> id, </a:t>
            </a:r>
            <a:r>
              <a:rPr lang="en-US" altLang="ko-KR" dirty="0" err="1">
                <a:solidFill>
                  <a:schemeClr val="accent2"/>
                </a:solidFill>
              </a:rPr>
              <a:t>CustomerName</a:t>
            </a:r>
            <a:r>
              <a:rPr lang="en-US" altLang="ko-KR" dirty="0">
                <a:solidFill>
                  <a:schemeClr val="accent2"/>
                </a:solidFill>
              </a:rPr>
              <a:t> </a:t>
            </a:r>
            <a:r>
              <a:rPr lang="en-US" altLang="ko-KR" dirty="0">
                <a:solidFill>
                  <a:srgbClr val="0070C0"/>
                </a:solidFill>
              </a:rPr>
              <a:t>AS</a:t>
            </a:r>
            <a:r>
              <a:rPr lang="en-US" altLang="ko-KR" dirty="0">
                <a:solidFill>
                  <a:schemeClr val="accent2"/>
                </a:solidFill>
              </a:rPr>
              <a:t> name</a:t>
            </a:r>
            <a:r>
              <a:rPr lang="en-US" altLang="ko-KR" dirty="0">
                <a:solidFill>
                  <a:srgbClr val="0070C0"/>
                </a:solidFill>
              </a:rPr>
              <a:t> FROM </a:t>
            </a:r>
            <a:r>
              <a:rPr lang="en-US" altLang="ko-KR" dirty="0">
                <a:solidFill>
                  <a:schemeClr val="accent2"/>
                </a:solidFill>
              </a:rPr>
              <a:t>Customers</a:t>
            </a:r>
            <a:r>
              <a:rPr lang="en-US" altLang="ko-KR" dirty="0">
                <a:solidFill>
                  <a:srgbClr val="0070C0"/>
                </a:solidFill>
              </a:rPr>
              <a:t>;</a:t>
            </a:r>
            <a:endParaRPr lang="en-US" altLang="ko-KR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298959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DB651D0-5541-06E1-F656-1FE65FB3AB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1655" y="104311"/>
            <a:ext cx="5334744" cy="6649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82509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838795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테이블 합치기</a:t>
            </a: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JOIN</a:t>
            </a:r>
          </a:p>
        </p:txBody>
      </p:sp>
    </p:spTree>
    <p:extLst>
      <p:ext uri="{BB962C8B-B14F-4D97-AF65-F5344CB8AC3E}">
        <p14:creationId xmlns:p14="http://schemas.microsoft.com/office/powerpoint/2010/main" val="302516056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여러 테이블의 값을 하나로 합치고 싶다면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!?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3"/>
            <a:ext cx="11260802" cy="5529609"/>
          </a:xfrm>
        </p:spPr>
        <p:txBody>
          <a:bodyPr/>
          <a:lstStyle/>
          <a:p>
            <a:r>
              <a:rPr lang="ko-KR" altLang="en-US" dirty="0"/>
              <a:t>여러 테이블을 하나로 붙이고 싶을 땐</a:t>
            </a:r>
            <a:r>
              <a:rPr lang="en-US" altLang="ko-KR" dirty="0"/>
              <a:t>? </a:t>
            </a:r>
            <a:r>
              <a:rPr lang="en-US" altLang="ko-KR" dirty="0">
                <a:solidFill>
                  <a:srgbClr val="0070C0"/>
                </a:solidFill>
              </a:rPr>
              <a:t>JOIN</a:t>
            </a:r>
          </a:p>
          <a:p>
            <a:r>
              <a:rPr lang="en-US" altLang="ko-KR" dirty="0">
                <a:solidFill>
                  <a:srgbClr val="0070C0"/>
                </a:solidFill>
              </a:rPr>
              <a:t>SELECT </a:t>
            </a:r>
            <a:r>
              <a:rPr lang="en-US" altLang="ko-KR" dirty="0">
                <a:solidFill>
                  <a:schemeClr val="accent2"/>
                </a:solidFill>
              </a:rPr>
              <a:t>*</a:t>
            </a:r>
            <a:r>
              <a:rPr lang="en-US" altLang="ko-KR" dirty="0">
                <a:solidFill>
                  <a:srgbClr val="0070C0"/>
                </a:solidFill>
              </a:rPr>
              <a:t> FROM </a:t>
            </a:r>
            <a:r>
              <a:rPr lang="en-US" altLang="ko-KR" dirty="0">
                <a:solidFill>
                  <a:schemeClr val="accent2"/>
                </a:solidFill>
              </a:rPr>
              <a:t>Products P</a:t>
            </a:r>
            <a:r>
              <a:rPr lang="en-US" altLang="ko-KR" dirty="0">
                <a:solidFill>
                  <a:srgbClr val="0070C0"/>
                </a:solidFill>
              </a:rPr>
              <a:t> JOIN </a:t>
            </a:r>
            <a:r>
              <a:rPr lang="en-US" altLang="ko-KR" dirty="0">
                <a:solidFill>
                  <a:schemeClr val="accent2"/>
                </a:solidFill>
              </a:rPr>
              <a:t>Categories C</a:t>
            </a:r>
            <a:r>
              <a:rPr lang="en-US" altLang="ko-KR" dirty="0">
                <a:solidFill>
                  <a:srgbClr val="0070C0"/>
                </a:solidFill>
              </a:rPr>
              <a:t> ON </a:t>
            </a:r>
            <a:r>
              <a:rPr lang="en-US" altLang="ko-KR" dirty="0" err="1">
                <a:solidFill>
                  <a:schemeClr val="accent2"/>
                </a:solidFill>
              </a:rPr>
              <a:t>P.CategoryID</a:t>
            </a:r>
            <a:r>
              <a:rPr lang="en-US" altLang="ko-KR" dirty="0">
                <a:solidFill>
                  <a:schemeClr val="accent2"/>
                </a:solidFill>
              </a:rPr>
              <a:t> = </a:t>
            </a:r>
            <a:r>
              <a:rPr lang="en-US" altLang="ko-KR" dirty="0" err="1">
                <a:solidFill>
                  <a:schemeClr val="accent2"/>
                </a:solidFill>
              </a:rPr>
              <a:t>C.CategoryID</a:t>
            </a:r>
            <a:r>
              <a:rPr lang="en-US" altLang="ko-KR" dirty="0">
                <a:solidFill>
                  <a:srgbClr val="0070C0"/>
                </a:solidFill>
              </a:rPr>
              <a:t>;</a:t>
            </a:r>
            <a:endParaRPr lang="en-US" altLang="ko-KR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602069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32A38FA-477A-2D20-34D0-B7CF6F5D68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856"/>
            <a:ext cx="12192000" cy="6238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13592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야 너두 할 수 있어!&quot; 카카오키즈 '야나두'로 사명 변경 &lt; 콘텐츠 &lt; 뉴스 &lt; 기사본문 - 테크M">
            <a:extLst>
              <a:ext uri="{FF2B5EF4-FFF2-40B4-BE49-F238E27FC236}">
                <a16:creationId xmlns:a16="http://schemas.microsoft.com/office/drawing/2014/main" id="{1118E294-1EB2-4FDC-BEBC-35F3DA5C73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09" y="844214"/>
            <a:ext cx="9042982" cy="5169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6" descr="brew로 MySQL 5.7을 MySQL 8로 업그레이드 하면서 겪은 에러 기록 | 웹으로 말하기">
            <a:extLst>
              <a:ext uri="{FF2B5EF4-FFF2-40B4-BE49-F238E27FC236}">
                <a16:creationId xmlns:a16="http://schemas.microsoft.com/office/drawing/2014/main" id="{0300610D-022A-8143-DDD7-D224C17FCB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363" y="3146200"/>
            <a:ext cx="2613710" cy="1470212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8554453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838795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Local </a:t>
            </a: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에서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연습시작</a:t>
            </a: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82924176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C0789B-FAE2-EEAE-7288-C380A0E11E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MySQL </a:t>
            </a:r>
            <a:r>
              <a:rPr lang="ko-KR" altLang="en-US" dirty="0"/>
              <a:t>설치하기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2FA15E9-D8F8-59B9-98AF-5CE0860F26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Windows</a:t>
            </a:r>
          </a:p>
          <a:p>
            <a:pPr lvl="1"/>
            <a:r>
              <a:rPr lang="en-US" altLang="ko-KR" dirty="0">
                <a:hlinkClick r:id="rId2"/>
              </a:rPr>
              <a:t>https://velog.io/@joajoa/MySQL-%EB%8B%A4%EC%9A%B4%EB%A1%9C%EB%93%9C-%EB%B0%8F-%EC%84%A4%EC%B9%98-%EB%B0%A9%EB%B2%95</a:t>
            </a:r>
            <a:endParaRPr lang="en-US" altLang="ko-KR" dirty="0"/>
          </a:p>
          <a:p>
            <a:r>
              <a:rPr lang="en-US" altLang="ko-KR" dirty="0"/>
              <a:t>Mac</a:t>
            </a:r>
          </a:p>
          <a:p>
            <a:pPr lvl="1"/>
            <a:r>
              <a:rPr lang="en-US" altLang="ko-KR" dirty="0">
                <a:hlinkClick r:id="rId3"/>
              </a:rPr>
              <a:t>https://velog.io/@kms9887/mysql-%EB%8B%A4%EC%9A%B4%EB%A1%9C%EB%93%9C-workbench</a:t>
            </a:r>
            <a:endParaRPr lang="en-US" altLang="ko-KR" dirty="0"/>
          </a:p>
          <a:p>
            <a:pPr lvl="1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975224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이제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Local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 </a:t>
            </a:r>
            <a:r>
              <a:rPr lang="en-US" altLang="ko-KR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Mysql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DB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구축해 봅시다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3"/>
            <a:ext cx="11260802" cy="5529609"/>
          </a:xfrm>
        </p:spPr>
        <p:txBody>
          <a:bodyPr/>
          <a:lstStyle/>
          <a:p>
            <a:r>
              <a:rPr lang="ko-KR" altLang="en-US" dirty="0"/>
              <a:t>터미널 실행</a:t>
            </a:r>
            <a:r>
              <a:rPr lang="en-US" altLang="ko-KR" dirty="0"/>
              <a:t>!</a:t>
            </a:r>
          </a:p>
          <a:p>
            <a:r>
              <a:rPr lang="en-US" altLang="ko-KR" dirty="0" err="1">
                <a:solidFill>
                  <a:srgbClr val="0070C0"/>
                </a:solidFill>
              </a:rPr>
              <a:t>Mysql</a:t>
            </a:r>
            <a:r>
              <a:rPr lang="en-US" altLang="ko-KR" dirty="0">
                <a:solidFill>
                  <a:srgbClr val="0070C0"/>
                </a:solidFill>
              </a:rPr>
              <a:t> -V</a:t>
            </a:r>
          </a:p>
          <a:p>
            <a:endParaRPr lang="en-US" altLang="ko-KR" dirty="0">
              <a:solidFill>
                <a:srgbClr val="0070C0"/>
              </a:solidFill>
            </a:endParaRPr>
          </a:p>
          <a:p>
            <a:endParaRPr lang="en-US" altLang="ko-KR" dirty="0">
              <a:solidFill>
                <a:srgbClr val="0070C0"/>
              </a:solidFill>
            </a:endParaRPr>
          </a:p>
          <a:p>
            <a:r>
              <a:rPr lang="en-US" altLang="ko-KR" dirty="0"/>
              <a:t> </a:t>
            </a:r>
            <a:r>
              <a:rPr lang="ko-KR" altLang="en-US" dirty="0"/>
              <a:t>이게 안 뜨면 시스템 환경 변수 설정</a:t>
            </a:r>
            <a:endParaRPr lang="en-US" altLang="ko-KR" dirty="0"/>
          </a:p>
          <a:p>
            <a:pPr lvl="1"/>
            <a:r>
              <a:rPr lang="en-US" altLang="ko-KR" dirty="0">
                <a:hlinkClick r:id="rId2"/>
              </a:rPr>
              <a:t>https://dog-developers.tistory.com/21</a:t>
            </a:r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782934C-3E89-C407-C6E3-B28A420874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705" y="2916826"/>
            <a:ext cx="8679582" cy="758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96792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이제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Local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 </a:t>
            </a:r>
            <a:r>
              <a:rPr lang="en-US" altLang="ko-KR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Mysql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DB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구축해 봅시다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3"/>
            <a:ext cx="11260802" cy="5529609"/>
          </a:xfrm>
        </p:spPr>
        <p:txBody>
          <a:bodyPr/>
          <a:lstStyle/>
          <a:p>
            <a:r>
              <a:rPr lang="en-US" altLang="ko-KR" dirty="0" err="1">
                <a:solidFill>
                  <a:srgbClr val="0070C0"/>
                </a:solidFill>
              </a:rPr>
              <a:t>mysql</a:t>
            </a:r>
            <a:r>
              <a:rPr lang="en-US" altLang="ko-KR" dirty="0">
                <a:solidFill>
                  <a:srgbClr val="0070C0"/>
                </a:solidFill>
              </a:rPr>
              <a:t> –u root -p</a:t>
            </a:r>
          </a:p>
          <a:p>
            <a:r>
              <a:rPr lang="ko-KR" altLang="en-US" dirty="0"/>
              <a:t>설정한 비밀 번호를 치고 들어가기</a:t>
            </a:r>
            <a:endParaRPr lang="en-US" altLang="ko-KR" dirty="0"/>
          </a:p>
          <a:p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A96FF06-E094-EF7B-B6A0-5FFACDB4BE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326" y="3009128"/>
            <a:ext cx="7269796" cy="2523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6172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E1D6E9-6D74-774A-BB62-E7D59F14A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서버 실행 코드 작성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D4677B0-47B3-EFD4-0B2F-4C256A45A7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App.js </a:t>
            </a:r>
            <a:r>
              <a:rPr lang="ko-KR" altLang="en-US" dirty="0"/>
              <a:t>파일을 생성하고 기본 서버를 생성하는 코드를 작성해 봅시다</a:t>
            </a:r>
            <a:r>
              <a:rPr lang="en-US" altLang="ko-KR" dirty="0"/>
              <a:t>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345E38-A948-BF83-AF05-836C4065F587}"/>
              </a:ext>
            </a:extLst>
          </p:cNvPr>
          <p:cNvSpPr txBox="1"/>
          <p:nvPr/>
        </p:nvSpPr>
        <p:spPr>
          <a:xfrm>
            <a:off x="812798" y="2203579"/>
            <a:ext cx="7296729" cy="31393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'express'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cors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cors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4000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cors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listen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서버는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PORT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번 포트에서 실행 중입니다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!`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151135708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이제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Local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 </a:t>
            </a:r>
            <a:r>
              <a:rPr lang="en-US" altLang="ko-KR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Mysql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DB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구축해 봅시다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3"/>
            <a:ext cx="11260802" cy="5529609"/>
          </a:xfrm>
        </p:spPr>
        <p:txBody>
          <a:bodyPr/>
          <a:lstStyle/>
          <a:p>
            <a:r>
              <a:rPr lang="en-US" altLang="ko-KR" dirty="0">
                <a:solidFill>
                  <a:srgbClr val="0070C0"/>
                </a:solidFill>
              </a:rPr>
              <a:t>show databases;</a:t>
            </a:r>
          </a:p>
          <a:p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6A93B53-BF4B-C4C8-7FDE-C75047D994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272" y="2205449"/>
            <a:ext cx="3426352" cy="3322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79703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이제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Local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 </a:t>
            </a:r>
            <a:r>
              <a:rPr lang="en-US" altLang="ko-KR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Mysql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DB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구축해 봅시다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3"/>
            <a:ext cx="11260802" cy="5529609"/>
          </a:xfrm>
        </p:spPr>
        <p:txBody>
          <a:bodyPr/>
          <a:lstStyle/>
          <a:p>
            <a:r>
              <a:rPr lang="en-US" altLang="ko-KR" dirty="0">
                <a:solidFill>
                  <a:srgbClr val="0070C0"/>
                </a:solidFill>
              </a:rPr>
              <a:t>use </a:t>
            </a:r>
            <a:r>
              <a:rPr lang="en-US" altLang="ko-KR" dirty="0" err="1">
                <a:solidFill>
                  <a:srgbClr val="0070C0"/>
                </a:solidFill>
              </a:rPr>
              <a:t>sakila</a:t>
            </a:r>
            <a:r>
              <a:rPr lang="en-US" altLang="ko-KR" dirty="0">
                <a:solidFill>
                  <a:srgbClr val="0070C0"/>
                </a:solidFill>
              </a:rPr>
              <a:t>;</a:t>
            </a:r>
          </a:p>
          <a:p>
            <a:r>
              <a:rPr lang="en-US" altLang="ko-KR" dirty="0">
                <a:solidFill>
                  <a:srgbClr val="0070C0"/>
                </a:solidFill>
              </a:rPr>
              <a:t>show tables;</a:t>
            </a:r>
          </a:p>
          <a:p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B9B2E32-CAB0-BBBC-5FAE-88CCD735B5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6075" y="1554904"/>
            <a:ext cx="2486372" cy="4058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37378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여기서 </a:t>
            </a:r>
            <a:r>
              <a:rPr lang="ko-KR" altLang="en-US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부터는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자유롭게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Query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사용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3"/>
            <a:ext cx="11260802" cy="5529609"/>
          </a:xfrm>
        </p:spPr>
        <p:txBody>
          <a:bodyPr/>
          <a:lstStyle/>
          <a:p>
            <a:r>
              <a:rPr lang="ko-KR" altLang="en-US" dirty="0"/>
              <a:t>다만 아무래도 </a:t>
            </a:r>
            <a:r>
              <a:rPr lang="en-US" altLang="ko-KR" dirty="0"/>
              <a:t>CLI </a:t>
            </a:r>
            <a:r>
              <a:rPr lang="ko-KR" altLang="en-US" dirty="0"/>
              <a:t>는 불편하기 때문에 </a:t>
            </a:r>
            <a:r>
              <a:rPr lang="en-US" altLang="ko-KR" dirty="0"/>
              <a:t>GUI </a:t>
            </a:r>
            <a:r>
              <a:rPr lang="ko-KR" altLang="en-US" dirty="0"/>
              <a:t>를 사용하는 편이 좋겠죠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명령어가 익숙하면 상관이 없지만</a:t>
            </a:r>
            <a:r>
              <a:rPr lang="en-US" altLang="ko-KR" dirty="0"/>
              <a:t>, </a:t>
            </a:r>
            <a:r>
              <a:rPr lang="ko-KR" altLang="en-US" dirty="0"/>
              <a:t>그렇지 않다면 아무래도 </a:t>
            </a:r>
            <a:r>
              <a:rPr lang="en-US" altLang="ko-KR" dirty="0"/>
              <a:t>Workbench </a:t>
            </a:r>
            <a:r>
              <a:rPr lang="ko-KR" altLang="en-US" dirty="0"/>
              <a:t>를 사용하는 편이 좋습니다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MySQL Workbench </a:t>
            </a:r>
            <a:r>
              <a:rPr lang="ko-KR" altLang="en-US" dirty="0"/>
              <a:t>실행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26004791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838795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MySQL</a:t>
            </a: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Workbench</a:t>
            </a:r>
          </a:p>
        </p:txBody>
      </p:sp>
    </p:spTree>
    <p:extLst>
      <p:ext uri="{BB962C8B-B14F-4D97-AF65-F5344CB8AC3E}">
        <p14:creationId xmlns:p14="http://schemas.microsoft.com/office/powerpoint/2010/main" val="62103078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Workbench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사용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3"/>
            <a:ext cx="11260802" cy="5529609"/>
          </a:xfrm>
        </p:spPr>
        <p:txBody>
          <a:bodyPr/>
          <a:lstStyle/>
          <a:p>
            <a:r>
              <a:rPr lang="ko-KR" altLang="en-US" dirty="0"/>
              <a:t>먼저 </a:t>
            </a:r>
            <a:r>
              <a:rPr lang="en-US" altLang="ko-KR" dirty="0"/>
              <a:t>schema </a:t>
            </a:r>
            <a:r>
              <a:rPr lang="ko-KR" altLang="en-US" dirty="0"/>
              <a:t>선택 하기 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9B63FB7-3A2E-3A36-402B-03BD854AF1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9984" y="1325563"/>
            <a:ext cx="3610557" cy="5197614"/>
          </a:xfrm>
          <a:prstGeom prst="rect">
            <a:avLst/>
          </a:prstGeom>
        </p:spPr>
      </p:pic>
      <p:sp>
        <p:nvSpPr>
          <p:cNvPr id="5" name="화살표: 아래쪽 4">
            <a:extLst>
              <a:ext uri="{FF2B5EF4-FFF2-40B4-BE49-F238E27FC236}">
                <a16:creationId xmlns:a16="http://schemas.microsoft.com/office/drawing/2014/main" id="{A57FF4A9-434A-A28E-75E2-C886C428C047}"/>
              </a:ext>
            </a:extLst>
          </p:cNvPr>
          <p:cNvSpPr/>
          <p:nvPr/>
        </p:nvSpPr>
        <p:spPr>
          <a:xfrm rot="8197701">
            <a:off x="7092191" y="5504329"/>
            <a:ext cx="726142" cy="708212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353857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Schema</a:t>
            </a: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3"/>
            <a:ext cx="11260802" cy="5529609"/>
          </a:xfrm>
        </p:spPr>
        <p:txBody>
          <a:bodyPr/>
          <a:lstStyle/>
          <a:p>
            <a:r>
              <a:rPr lang="ko-KR" altLang="en-US" dirty="0"/>
              <a:t>만들어진 </a:t>
            </a:r>
            <a:r>
              <a:rPr lang="en-US" altLang="ko-KR" dirty="0"/>
              <a:t>DB </a:t>
            </a:r>
            <a:r>
              <a:rPr lang="ko-KR" altLang="en-US" dirty="0"/>
              <a:t>를 확인 할 수 있습니다</a:t>
            </a:r>
            <a:r>
              <a:rPr lang="en-US" altLang="ko-KR" dirty="0"/>
              <a:t>!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796CC55-CAB8-4574-6382-42C3F9124B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2357" y="1325563"/>
            <a:ext cx="2495898" cy="5249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97980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Schema</a:t>
            </a: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3"/>
            <a:ext cx="4688541" cy="5529609"/>
          </a:xfrm>
        </p:spPr>
        <p:txBody>
          <a:bodyPr/>
          <a:lstStyle/>
          <a:p>
            <a:r>
              <a:rPr lang="ko-KR" altLang="en-US" dirty="0"/>
              <a:t>각각의 </a:t>
            </a:r>
            <a:r>
              <a:rPr lang="en-US" altLang="ko-KR" dirty="0"/>
              <a:t>DB </a:t>
            </a:r>
            <a:r>
              <a:rPr lang="ko-KR" altLang="en-US" dirty="0"/>
              <a:t>에 있는 테이블과 데이터 확인 가능</a:t>
            </a: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FB56469-8BEF-F607-6398-2EEC196283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8429" y="47153"/>
            <a:ext cx="5849166" cy="6763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28140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333746"/>
            <a:ext cx="12192000" cy="2095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정규화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0257515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정규화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?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BDAD00E1-2262-37BF-254B-7A16B3183C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3"/>
            <a:ext cx="10793506" cy="5529609"/>
          </a:xfrm>
        </p:spPr>
        <p:txBody>
          <a:bodyPr/>
          <a:lstStyle/>
          <a:p>
            <a:r>
              <a:rPr lang="en-US" altLang="ko-KR" dirty="0"/>
              <a:t>DB </a:t>
            </a:r>
            <a:r>
              <a:rPr lang="ko-KR" altLang="en-US" dirty="0"/>
              <a:t>설계에 있어서 중복을 최소화 하기 위해 데이터를 구조화 하는 과정</a:t>
            </a:r>
            <a:endParaRPr lang="en-US" altLang="ko-KR" dirty="0"/>
          </a:p>
          <a:p>
            <a:r>
              <a:rPr lang="ko-KR" altLang="en-US" dirty="0"/>
              <a:t>크고 조직화 되지 않은 테이블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작고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잘 조직된 테이블로 변경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>
                <a:sym typeface="Wingdings" panose="05000000000000000000" pitchFamily="2" charset="2"/>
              </a:rPr>
              <a:t>이렇게 작성을 해야만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데이터 추가 및 삭제 시에 이상 현상</a:t>
            </a:r>
            <a:r>
              <a:rPr lang="en-US" altLang="ko-KR" dirty="0">
                <a:sym typeface="Wingdings" panose="05000000000000000000" pitchFamily="2" charset="2"/>
              </a:rPr>
              <a:t>(Abnormal)</a:t>
            </a:r>
            <a:r>
              <a:rPr lang="ko-KR" altLang="en-US" dirty="0">
                <a:sym typeface="Wingdings" panose="05000000000000000000" pitchFamily="2" charset="2"/>
              </a:rPr>
              <a:t>을 예방 할 수 있습니다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71726998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7B51849-746A-7960-D1FC-CF01B26DBBA0}"/>
              </a:ext>
            </a:extLst>
          </p:cNvPr>
          <p:cNvSpPr txBox="1"/>
          <p:nvPr/>
        </p:nvSpPr>
        <p:spPr>
          <a:xfrm>
            <a:off x="1108363" y="2646280"/>
            <a:ext cx="9975273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나눔스퀘어 Bold" panose="020B0600000101010101" pitchFamily="50" charset="-127"/>
                <a:ea typeface="나눔스퀘어 Bold" panose="020B0600000101010101" pitchFamily="50" charset="-127"/>
                <a:hlinkClick r:id="rId2"/>
              </a:rPr>
              <a:t>https://www.youtube.com/watch?v=Y1FbowQRcmI</a:t>
            </a:r>
            <a:endParaRPr lang="ko-KR" altLang="en-US" sz="4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400270A-91DA-0129-3DED-98264C9132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8363" y="815936"/>
            <a:ext cx="3993137" cy="1323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2010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10390</TotalTime>
  <Words>6197</Words>
  <Application>Microsoft Office PowerPoint</Application>
  <PresentationFormat>와이드스크린</PresentationFormat>
  <Paragraphs>875</Paragraphs>
  <Slides>196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196</vt:i4>
      </vt:variant>
    </vt:vector>
  </HeadingPairs>
  <TitlesOfParts>
    <vt:vector size="203" baseType="lpstr">
      <vt:lpstr>나눔스퀘어 Bold</vt:lpstr>
      <vt:lpstr>나눔스퀘어 ExtraBold</vt:lpstr>
      <vt:lpstr>Arial</vt:lpstr>
      <vt:lpstr>Consolas</vt:lpstr>
      <vt:lpstr>Calibri</vt:lpstr>
      <vt:lpstr>맑은 고딕</vt:lpstr>
      <vt:lpstr>Office 테마</vt:lpstr>
      <vt:lpstr>PowerPoint 프레젠테이션</vt:lpstr>
      <vt:lpstr>PowerPoint 프레젠테이션</vt:lpstr>
      <vt:lpstr>Express 기본 구조 만들기!</vt:lpstr>
      <vt:lpstr>깃 이그노어 추가하기!</vt:lpstr>
      <vt:lpstr>필요 모듈 설치 하기!</vt:lpstr>
      <vt:lpstr>필요 모듈 설치 하기!</vt:lpstr>
      <vt:lpstr>Prettier / Eslint 설정 파일 가져오기!</vt:lpstr>
      <vt:lpstr>PowerPoint 프레젠테이션</vt:lpstr>
      <vt:lpstr>서버 실행 코드 작성!</vt:lpstr>
      <vt:lpstr>서버 실행 하기!</vt:lpstr>
      <vt:lpstr>서버에 주소 요청을 받아줄 미들 웨어 설정!</vt:lpstr>
      <vt:lpstr>주소별로 업무를 나누자! 라우팅!</vt:lpstr>
      <vt:lpstr>메인 라우터 작업!</vt:lpstr>
      <vt:lpstr>메인 라우터를 서버에 적용!</vt:lpstr>
      <vt:lpstr>PowerPoint 프레젠테이션</vt:lpstr>
      <vt:lpstr>PowerPoint 프레젠테이션</vt:lpstr>
      <vt:lpstr>PowerPoint 프레젠테이션</vt:lpstr>
      <vt:lpstr>뷰 엔진 적용 하기!</vt:lpstr>
      <vt:lpstr>뷰 폴더 생성 &amp; 뷰 파일 설정!</vt:lpstr>
      <vt:lpstr>뷰 파일에 데이터 전달하기!</vt:lpstr>
      <vt:lpstr>뷰 파일에서 백엔드 데이터 사용하기!</vt:lpstr>
      <vt:lpstr>스태틱 폴더 설정 하기!</vt:lpstr>
      <vt:lpstr>PowerPoint 프레젠테이션</vt:lpstr>
      <vt:lpstr>PowerPoint 프레젠테이션</vt:lpstr>
      <vt:lpstr>Board.js 로 라우팅!</vt:lpstr>
      <vt:lpstr>PowerPoint 프레젠테이션</vt:lpstr>
      <vt:lpstr>PowerPoint 프레젠테이션</vt:lpstr>
      <vt:lpstr>전체 목록 보여주기</vt:lpstr>
      <vt:lpstr>PowerPoint 프레젠테이션</vt:lpstr>
      <vt:lpstr>글 쓰기 모드로 이동</vt:lpstr>
      <vt:lpstr>PowerPoint 프레젠테이션</vt:lpstr>
      <vt:lpstr>글 추가 기능(프론트)</vt:lpstr>
      <vt:lpstr>PowerPoint 프레젠테이션</vt:lpstr>
      <vt:lpstr>PowerPoint 프레젠테이션</vt:lpstr>
      <vt:lpstr>글 수정 모드로 이동</vt:lpstr>
      <vt:lpstr>글 수정 모드 뷰 페이지</vt:lpstr>
      <vt:lpstr>PowerPoint 프레젠테이션</vt:lpstr>
      <vt:lpstr>PowerPoint 프레젠테이션</vt:lpstr>
      <vt:lpstr>PowerPoint 프레젠테이션</vt:lpstr>
      <vt:lpstr>글 삭제 기능(프론트)</vt:lpstr>
      <vt:lpstr>글 삭제 기능(프론트)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DBMS</vt:lpstr>
      <vt:lpstr>PowerPoint 프레젠테이션</vt:lpstr>
      <vt:lpstr>SQL</vt:lpstr>
      <vt:lpstr>PowerPoint 프레젠테이션</vt:lpstr>
      <vt:lpstr>PowerPoint 프레젠테이션</vt:lpstr>
      <vt:lpstr>PowerPoint 프레젠테이션</vt:lpstr>
      <vt:lpstr>관계형, Relational DBMS(RDBMS)</vt:lpstr>
      <vt:lpstr>관계형, Relational DBMS(RDBMS)</vt:lpstr>
      <vt:lpstr>관계형, Relational DBMS(RDBMS)</vt:lpstr>
      <vt:lpstr>PowerPoint 프레젠테이션</vt:lpstr>
      <vt:lpstr>비관계형, Non Relational DBMS(NoSQL)</vt:lpstr>
      <vt:lpstr>비관계형, Non Relational DBMS(NoSQL)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SELECT, DB 에서 원하는 데이터 가져오기</vt:lpstr>
      <vt:lpstr>PowerPoint 프레젠테이션</vt:lpstr>
      <vt:lpstr>원하는 컬럼의 값만 가지고 올 때?</vt:lpstr>
      <vt:lpstr>PowerPoint 프레젠테이션</vt:lpstr>
      <vt:lpstr>DB에는 영향 없이 원하는 데이터 추가 할 때!</vt:lpstr>
      <vt:lpstr>PowerPoint 프레젠테이션</vt:lpstr>
      <vt:lpstr>원하는 조건을 충족하는 Row 만 가져 올 때!</vt:lpstr>
      <vt:lpstr>PowerPoint 프레젠테이션</vt:lpstr>
      <vt:lpstr>Row 를 정렬해서 가져 올 때!</vt:lpstr>
      <vt:lpstr>PowerPoint 프레젠테이션</vt:lpstr>
      <vt:lpstr>PowerPoint 프레젠테이션</vt:lpstr>
      <vt:lpstr>Row 의 개수를 지정 하고 싶을 때!</vt:lpstr>
      <vt:lpstr>PowerPoint 프레젠테이션</vt:lpstr>
      <vt:lpstr>Column 명을 변경해서 가지고 오고 싶을 때?</vt:lpstr>
      <vt:lpstr>PowerPoint 프레젠테이션</vt:lpstr>
      <vt:lpstr>PowerPoint 프레젠테이션</vt:lpstr>
      <vt:lpstr>여러 테이블의 값을 하나로 합치고 싶다면!?</vt:lpstr>
      <vt:lpstr>PowerPoint 프레젠테이션</vt:lpstr>
      <vt:lpstr>PowerPoint 프레젠테이션</vt:lpstr>
      <vt:lpstr>PowerPoint 프레젠테이션</vt:lpstr>
      <vt:lpstr>MySQL 설치하기!</vt:lpstr>
      <vt:lpstr>이제 Local 에 Mysql DB 를 구축해 봅시다!</vt:lpstr>
      <vt:lpstr>이제 Local 에 Mysql DB 를 구축해 봅시다!</vt:lpstr>
      <vt:lpstr>이제 Local 에 Mysql DB 를 구축해 봅시다!</vt:lpstr>
      <vt:lpstr>이제 Local 에 Mysql DB 를 구축해 봅시다!</vt:lpstr>
      <vt:lpstr>여기서 부터는 자유롭게 Query 를 사용!</vt:lpstr>
      <vt:lpstr>PowerPoint 프레젠테이션</vt:lpstr>
      <vt:lpstr>Workbench 사용!</vt:lpstr>
      <vt:lpstr>Schema</vt:lpstr>
      <vt:lpstr>Schema</vt:lpstr>
      <vt:lpstr>PowerPoint 프레젠테이션</vt:lpstr>
      <vt:lpstr>정규화?</vt:lpstr>
      <vt:lpstr>PowerPoint 프레젠테이션</vt:lpstr>
      <vt:lpstr>제 1 정규형(1NF)</vt:lpstr>
      <vt:lpstr>제 2 정규형(2NF)</vt:lpstr>
      <vt:lpstr>제 3 정규형(3NF)</vt:lpstr>
      <vt:lpstr>PowerPoint 프레젠테이션</vt:lpstr>
      <vt:lpstr>외래 키(Foreign Key)</vt:lpstr>
      <vt:lpstr>PowerPoint 프레젠테이션</vt:lpstr>
      <vt:lpstr>PowerPoint 프레젠테이션</vt:lpstr>
      <vt:lpstr>DB 생성!</vt:lpstr>
      <vt:lpstr>PowerPoint 프레젠테이션</vt:lpstr>
      <vt:lpstr>Table 이름 짓기 규칙! (필수 X)</vt:lpstr>
      <vt:lpstr>PowerPoint 프레젠테이션</vt:lpstr>
      <vt:lpstr>DB 의 TABLE 생성!</vt:lpstr>
      <vt:lpstr>PowerPoint 프레젠테이션</vt:lpstr>
      <vt:lpstr>생성한 TABLE 에 DATA 삽입!</vt:lpstr>
      <vt:lpstr>PowerPoint 프레젠테이션</vt:lpstr>
      <vt:lpstr>PowerPoint 프레젠테이션</vt:lpstr>
      <vt:lpstr>먼저 설정 변경이 필요합니다!</vt:lpstr>
      <vt:lpstr>PowerPoint 프레젠테이션</vt:lpstr>
      <vt:lpstr>DATA 삭제!</vt:lpstr>
      <vt:lpstr>PowerPoint 프레젠테이션</vt:lpstr>
      <vt:lpstr>DATA 수정(Update)!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MVC?</vt:lpstr>
      <vt:lpstr>Model</vt:lpstr>
      <vt:lpstr>Controller</vt:lpstr>
      <vt:lpstr>View</vt:lpstr>
      <vt:lpstr>MVC의 장단점</vt:lpstr>
      <vt:lpstr>MVC의 현재</vt:lpstr>
      <vt:lpstr>PowerPoint 프레젠테이션</vt:lpstr>
      <vt:lpstr>PowerPoint 프레젠테이션</vt:lpstr>
      <vt:lpstr>DB 통신을 하는 Back 서버를 구축</vt:lpstr>
      <vt:lpstr>MySQL 모듈 설치</vt:lpstr>
      <vt:lpstr>MySQL 서버 통신용 모듈 작성</vt:lpstr>
      <vt:lpstr>PowerPoint 프레젠테이션</vt:lpstr>
      <vt:lpstr>DB 통신 컨트롤러 작성</vt:lpstr>
      <vt:lpstr>DB 통신 컨트롤러 작성</vt:lpstr>
      <vt:lpstr>PowerPoint 프레젠테이션</vt:lpstr>
      <vt:lpstr>PowerPoint 프레젠테이션</vt:lpstr>
      <vt:lpstr>DB 통신 라우터 생성</vt:lpstr>
      <vt:lpstr>메인 서버에 라우터 등록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게시판 서비스를 위한 TABLE 생성</vt:lpstr>
      <vt:lpstr>테스트를 위한 기본 데이터 삽입</vt:lpstr>
      <vt:lpstr>PowerPoint 프레젠테이션</vt:lpstr>
      <vt:lpstr>게시판 용 컨트롤러 작성</vt:lpstr>
      <vt:lpstr>dbBoard.js 라우터 만들기</vt:lpstr>
      <vt:lpstr>메인 서버에 라우터 등록</vt:lpstr>
      <vt:lpstr>포스트 맨으로 테스트!</vt:lpstr>
      <vt:lpstr>dbBoard 용 EJS 파일 생성!</vt:lpstr>
      <vt:lpstr>PowerPoint 프레젠테이션</vt:lpstr>
      <vt:lpstr>기본 페이지 작업!</vt:lpstr>
      <vt:lpstr>PowerPoint 프레젠테이션</vt:lpstr>
      <vt:lpstr>PowerPoint 프레젠테이션</vt:lpstr>
      <vt:lpstr>DB로 부터 받아오는 데이터 찍어보기!</vt:lpstr>
      <vt:lpstr>DB로 부터 받아오는 데이터 찍어보기!</vt:lpstr>
      <vt:lpstr>EJS 파일 변경</vt:lpstr>
      <vt:lpstr>PowerPoint 프레젠테이션</vt:lpstr>
      <vt:lpstr>PowerPoint 프레젠테이션</vt:lpstr>
      <vt:lpstr>PowerPoint 프레젠테이션</vt:lpstr>
      <vt:lpstr>글 쓰기용 EJS 파일 생성!</vt:lpstr>
      <vt:lpstr>글 쓰기 모드로 이동하는 주소 라우팅</vt:lpstr>
      <vt:lpstr>PowerPoint 프레젠테이션</vt:lpstr>
      <vt:lpstr>Action 으로 보낸 주소 라우터 만들기</vt:lpstr>
      <vt:lpstr>새로운 글을 DB에 등록하는 컨트롤러 만들기!</vt:lpstr>
      <vt:lpstr>컨트롤러를 사용하도록 라우터 수정</vt:lpstr>
      <vt:lpstr>PowerPoint 프레젠테이션</vt:lpstr>
      <vt:lpstr>PowerPoint 프레젠테이션</vt:lpstr>
      <vt:lpstr>글 수정 용 EJS 파일 생성!</vt:lpstr>
      <vt:lpstr>PowerPoint 프레젠테이션</vt:lpstr>
      <vt:lpstr>글 수정 모드로 이동하는 주소 라우팅</vt:lpstr>
      <vt:lpstr>글 수정 모드로 이동하는 주소 라우팅</vt:lpstr>
      <vt:lpstr>ID_PK 값으로 특정 글을 찾는 컨트롤러 만들기</vt:lpstr>
      <vt:lpstr>글 수정 모드로 이동 라우터 변경!</vt:lpstr>
      <vt:lpstr>PowerPoint 프레젠테이션</vt:lpstr>
      <vt:lpstr>글 수정 페이지에서 전달 된 값으로 DB 수정!</vt:lpstr>
      <vt:lpstr>글을 수정하는 라우터 생성!</vt:lpstr>
      <vt:lpstr>PowerPoint 프레젠테이션</vt:lpstr>
      <vt:lpstr>실습, 삭제 기능 구현하기!</vt:lpstr>
      <vt:lpstr>컨트롤러</vt:lpstr>
      <vt:lpstr>라우터</vt:lpstr>
      <vt:lpstr>프론트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157</dc:creator>
  <cp:lastModifiedBy>157</cp:lastModifiedBy>
  <cp:revision>1277</cp:revision>
  <dcterms:created xsi:type="dcterms:W3CDTF">2022-05-29T13:34:07Z</dcterms:created>
  <dcterms:modified xsi:type="dcterms:W3CDTF">2023-03-13T22:31:13Z</dcterms:modified>
</cp:coreProperties>
</file>